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8" r:id="rId1"/>
  </p:sldMasterIdLst>
  <p:notesMasterIdLst>
    <p:notesMasterId r:id="rId22"/>
  </p:notes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57" r:id="rId13"/>
    <p:sldId id="258" r:id="rId14"/>
    <p:sldId id="259" r:id="rId15"/>
    <p:sldId id="281" r:id="rId16"/>
    <p:sldId id="282" r:id="rId17"/>
    <p:sldId id="260" r:id="rId18"/>
    <p:sldId id="261" r:id="rId19"/>
    <p:sldId id="283" r:id="rId20"/>
    <p:sldId id="28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59" autoAdjust="0"/>
    <p:restoredTop sz="94660"/>
  </p:normalViewPr>
  <p:slideViewPr>
    <p:cSldViewPr snapToGrid="0">
      <p:cViewPr varScale="1">
        <p:scale>
          <a:sx n="67" d="100"/>
          <a:sy n="67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D38A6-330D-4BE8-9C13-A50209AA01F9}" type="datetimeFigureOut">
              <a:rPr lang="en-US" smtClean="0"/>
              <a:t>2022/08/06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C09D4-8875-4BBB-9CF6-6D026C536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87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09D4-8875-4BBB-9CF6-6D026C536DE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79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09D4-8875-4BBB-9CF6-6D026C536DE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95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09D4-8875-4BBB-9CF6-6D026C536DE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082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308B-2FB7-4A16-9897-A52787DA8F77}" type="datetime1">
              <a:rPr lang="en-US" smtClean="0"/>
              <a:t>2022/08/06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21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0C5A-BB11-43B5-8E50-D1E0DD3BEB9E}" type="datetime1">
              <a:rPr lang="en-US" smtClean="0"/>
              <a:t>2022/08/06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34982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0C5A-BB11-43B5-8E50-D1E0DD3BEB9E}" type="datetime1">
              <a:rPr lang="en-US" smtClean="0"/>
              <a:t>2022/08/06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556542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0C5A-BB11-43B5-8E50-D1E0DD3BEB9E}" type="datetime1">
              <a:rPr lang="en-US" smtClean="0"/>
              <a:t>2022/08/06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293442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0C5A-BB11-43B5-8E50-D1E0DD3BEB9E}" type="datetime1">
              <a:rPr lang="en-US" smtClean="0"/>
              <a:t>2022/08/06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547437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0C5A-BB11-43B5-8E50-D1E0DD3BEB9E}" type="datetime1">
              <a:rPr lang="en-US" smtClean="0"/>
              <a:t>2022/08/06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280430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0108-5011-4F8D-B1F7-A45455BCFDF1}" type="datetime1">
              <a:rPr lang="en-US" smtClean="0"/>
              <a:t>2022/08/06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9312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185B-A8FA-4497-B9B0-7868ADCD80F4}" type="datetime1">
              <a:rPr lang="en-US" smtClean="0"/>
              <a:t>2022/08/06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478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CB6EA-B62C-49C0-B2E1-B4C8AF88114F}" type="datetime1">
              <a:rPr lang="en-US" smtClean="0"/>
              <a:t>2022/08/06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632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AB802-8588-49C9-937E-651AD9244E37}" type="datetime1">
              <a:rPr lang="en-US" smtClean="0"/>
              <a:t>2022/08/06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01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1FC71-122B-45E1-AE00-9CC8BAD797E5}" type="datetime1">
              <a:rPr lang="en-US" smtClean="0"/>
              <a:t>2022/08/06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081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3E756-0F85-45CA-9806-A8E0892F132E}" type="datetime1">
              <a:rPr lang="en-US" smtClean="0"/>
              <a:t>2022/08/06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913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C53C-3286-4B5B-95E5-014E5C00E93A}" type="datetime1">
              <a:rPr lang="en-US" smtClean="0"/>
              <a:t>2022/08/06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906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B3A0-7E8A-49AE-B404-D8B2A7B71AD0}" type="datetime1">
              <a:rPr lang="en-US" smtClean="0"/>
              <a:t>2022/08/06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595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DCD3-E2B5-4365-8C20-182A3AFDF540}" type="datetime1">
              <a:rPr lang="en-US" smtClean="0"/>
              <a:t>2022/08/06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53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C1E8D-5DE6-465B-98C3-3090FBD0312E}" type="datetime1">
              <a:rPr lang="en-US" smtClean="0"/>
              <a:t>2022/08/06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720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70C5A-BB11-43B5-8E50-D1E0DD3BEB9E}" type="datetime1">
              <a:rPr lang="en-US" smtClean="0"/>
              <a:t>2022/08/06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511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2282" y="944641"/>
            <a:ext cx="7232683" cy="1515533"/>
          </a:xfrm>
        </p:spPr>
        <p:txBody>
          <a:bodyPr anchor="ctr"/>
          <a:lstStyle/>
          <a:p>
            <a:pPr algn="ctr"/>
            <a:r>
              <a:rPr lang="fa-IR" sz="6600" dirty="0">
                <a:solidFill>
                  <a:srgbClr val="C00000"/>
                </a:solidFill>
                <a:cs typeface="B Titr" panose="00000700000000000000" pitchFamily="2" charset="-78"/>
              </a:rPr>
              <a:t>خبرنگاری بحران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2282" y="2981887"/>
            <a:ext cx="7766936" cy="2392327"/>
          </a:xfrm>
        </p:spPr>
        <p:txBody>
          <a:bodyPr>
            <a:noAutofit/>
          </a:bodyPr>
          <a:lstStyle/>
          <a:p>
            <a:pPr algn="ctr" rtl="1">
              <a:lnSpc>
                <a:spcPct val="150000"/>
              </a:lnSpc>
            </a:pPr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رامین رادنیا </a:t>
            </a:r>
          </a:p>
          <a:p>
            <a:pPr algn="ctr" rtl="1">
              <a:lnSpc>
                <a:spcPct val="150000"/>
              </a:lnSpc>
            </a:pPr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مدرس ارتباطات، روزنامه نگار و مدیر</a:t>
            </a:r>
            <a:r>
              <a:rPr lang="en-US" sz="2400" dirty="0">
                <a:solidFill>
                  <a:schemeClr val="tx1"/>
                </a:solidFill>
                <a:cs typeface="B Titr" panose="00000700000000000000" pitchFamily="2" charset="-78"/>
              </a:rPr>
              <a:t> </a:t>
            </a:r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واحد پرتال</a:t>
            </a:r>
          </a:p>
          <a:p>
            <a:pPr algn="ctr" rtl="1">
              <a:lnSpc>
                <a:spcPct val="150000"/>
              </a:lnSpc>
            </a:pPr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سازمان پیشگیری ومدیریت بحران شهر تهران</a:t>
            </a:r>
          </a:p>
          <a:p>
            <a:pPr algn="ctr"/>
            <a:endParaRPr lang="fa-IR" sz="2400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46307" y="5094814"/>
            <a:ext cx="551167" cy="279400"/>
          </a:xfrm>
        </p:spPr>
        <p:txBody>
          <a:bodyPr/>
          <a:lstStyle/>
          <a:p>
            <a:pPr algn="ctr"/>
            <a:r>
              <a:rPr lang="fa-IR" dirty="0">
                <a:cs typeface="B Zar" pitchFamily="2" charset="-78"/>
              </a:rPr>
              <a:t>1</a:t>
            </a:r>
            <a:endParaRPr lang="en-US" dirty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8914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3853" y="1458097"/>
            <a:ext cx="8596668" cy="4110681"/>
          </a:xfrm>
        </p:spPr>
        <p:txBody>
          <a:bodyPr>
            <a:noAutofit/>
          </a:bodyPr>
          <a:lstStyle/>
          <a:p>
            <a:pPr algn="r" rtl="1"/>
            <a:r>
              <a:rPr lang="fa-IR" sz="2000" dirty="0">
                <a:cs typeface="B Titr" panose="00000700000000000000" pitchFamily="2" charset="-78"/>
              </a:rPr>
              <a:t>رسانه ها از قدرت تغییر برخوردارند، تغییر نگاه و رفتار انسان نسبت به محیط از طریق آگاه سازی رسانه های جمعی صورت می گیرد بخشی از تغییر در سبک زندگی مربوط به آمادگی در برابر سوانح است</a:t>
            </a:r>
          </a:p>
          <a:p>
            <a:pPr algn="r" rtl="1"/>
            <a:endParaRPr lang="fa-IR" sz="2000" dirty="0">
              <a:cs typeface="B Titr" panose="00000700000000000000" pitchFamily="2" charset="-78"/>
            </a:endParaRPr>
          </a:p>
          <a:p>
            <a:pPr algn="r" rtl="1"/>
            <a:r>
              <a:rPr lang="fa-IR" sz="2000" dirty="0">
                <a:cs typeface="B Titr" panose="00000700000000000000" pitchFamily="2" charset="-78"/>
              </a:rPr>
              <a:t>مردم ممکن است در برابر تغییرات مقاومت کنند اما انتشار مستمر هشدارها و اطلاعات موثر است و منجر به حساس سازی مردم می شود</a:t>
            </a:r>
          </a:p>
          <a:p>
            <a:pPr algn="r" rtl="1"/>
            <a:endParaRPr lang="fa-IR" sz="2000" dirty="0">
              <a:cs typeface="B Titr" panose="00000700000000000000" pitchFamily="2" charset="-78"/>
            </a:endParaRPr>
          </a:p>
          <a:p>
            <a:pPr algn="r" rtl="1"/>
            <a:r>
              <a:rPr lang="fa-IR" sz="2000" dirty="0">
                <a:cs typeface="B Titr" panose="00000700000000000000" pitchFamily="2" charset="-78"/>
              </a:rPr>
              <a:t>حوادث و سوانح یکی از ارزش های خبری است اخبار نقش آموزش غیر مستقیم را دارد</a:t>
            </a:r>
          </a:p>
          <a:p>
            <a:pPr marL="0" indent="0" algn="r" rtl="1">
              <a:buNone/>
            </a:pPr>
            <a:endParaRPr lang="fa-IR" sz="2000" dirty="0">
              <a:cs typeface="B Titr" panose="00000700000000000000" pitchFamily="2" charset="-78"/>
            </a:endParaRPr>
          </a:p>
          <a:p>
            <a:pPr marL="0" indent="0" algn="r" rtl="1">
              <a:buNone/>
            </a:pPr>
            <a:endParaRPr lang="fa-IR" sz="2000" dirty="0"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78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807308"/>
            <a:ext cx="8596668" cy="1054444"/>
          </a:xfrm>
        </p:spPr>
        <p:txBody>
          <a:bodyPr>
            <a:noAutofit/>
          </a:bodyPr>
          <a:lstStyle/>
          <a:p>
            <a:pPr marL="0" indent="0" algn="ctr" rtl="1"/>
            <a:r>
              <a:rPr lang="fa-IR" sz="2800" dirty="0">
                <a:solidFill>
                  <a:srgbClr val="FF0000"/>
                </a:solidFill>
                <a:cs typeface="B Titr" panose="00000700000000000000" pitchFamily="2" charset="-78"/>
              </a:rPr>
              <a:t>چالش اصلی رسانه ها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084174"/>
            <a:ext cx="8596668" cy="3896496"/>
          </a:xfrm>
        </p:spPr>
        <p:txBody>
          <a:bodyPr/>
          <a:lstStyle/>
          <a:p>
            <a:pPr algn="r" rtl="1"/>
            <a:r>
              <a:rPr lang="fa-IR" dirty="0">
                <a:solidFill>
                  <a:schemeClr val="tx1"/>
                </a:solidFill>
                <a:cs typeface="B Titr" panose="00000700000000000000" pitchFamily="2" charset="-78"/>
              </a:rPr>
              <a:t>چالش اصلی رسانه ها این است که باید اطلاعات در مورد مخاطرات را قبل از حادثه منتشر کنند و صرفا به پوشش خبری زمان حادثه محدود نشوند </a:t>
            </a:r>
          </a:p>
          <a:p>
            <a:pPr marL="0" indent="0" algn="r" rtl="1">
              <a:buNone/>
            </a:pPr>
            <a:br>
              <a:rPr lang="fa-IR" dirty="0">
                <a:solidFill>
                  <a:schemeClr val="tx1"/>
                </a:solidFill>
                <a:cs typeface="B Titr" panose="00000700000000000000" pitchFamily="2" charset="-78"/>
              </a:rPr>
            </a:br>
            <a:r>
              <a:rPr lang="fa-IR" dirty="0">
                <a:solidFill>
                  <a:schemeClr val="tx1"/>
                </a:solidFill>
                <a:cs typeface="B Titr" panose="00000700000000000000" pitchFamily="2" charset="-78"/>
              </a:rPr>
              <a:t>    در زمان بازسازی و بازتوانی ، نقش رسانه ها نظارت بر کمیت و کیفیت بازسازی و نوسازی جامعه است تا </a:t>
            </a:r>
            <a:r>
              <a:rPr lang="en-US" dirty="0">
                <a:solidFill>
                  <a:schemeClr val="tx1"/>
                </a:solidFill>
                <a:cs typeface="B Titr" panose="00000700000000000000" pitchFamily="2" charset="-78"/>
              </a:rPr>
              <a:t>  </a:t>
            </a:r>
            <a:r>
              <a:rPr lang="fa-IR" dirty="0">
                <a:solidFill>
                  <a:schemeClr val="tx1"/>
                </a:solidFill>
                <a:cs typeface="B Titr" panose="00000700000000000000" pitchFamily="2" charset="-78"/>
              </a:rPr>
              <a:t>ایمنی برای آینده فراموش نشود</a:t>
            </a:r>
            <a:br>
              <a:rPr lang="fa-IR" dirty="0">
                <a:solidFill>
                  <a:schemeClr val="tx1"/>
                </a:solidFill>
                <a:cs typeface="B Titr" panose="00000700000000000000" pitchFamily="2" charset="-78"/>
              </a:rPr>
            </a:br>
            <a:endParaRPr lang="fa-IR" dirty="0">
              <a:cs typeface="B Titr" panose="00000700000000000000" pitchFamily="2" charset="-78"/>
            </a:endParaRPr>
          </a:p>
          <a:p>
            <a:pPr algn="r" rtl="1"/>
            <a:r>
              <a:rPr lang="fa-IR" dirty="0">
                <a:cs typeface="B Titr" panose="00000700000000000000" pitchFamily="2" charset="-78"/>
              </a:rPr>
              <a:t>رسانه ها باید باورهای اشتباه در مورد حوادث و سوانح را گوشزد کنند</a:t>
            </a:r>
          </a:p>
          <a:p>
            <a:pPr algn="r" rtl="1"/>
            <a:r>
              <a:rPr lang="fa-IR" dirty="0">
                <a:cs typeface="B Titr" panose="00000700000000000000" pitchFamily="2" charset="-78"/>
              </a:rPr>
              <a:t>تغییر باورهای اشتباه به برنامه ریزی مستمر نیاز دارد</a:t>
            </a:r>
          </a:p>
          <a:p>
            <a:pPr marL="0" indent="0" algn="r" rtl="1">
              <a:buNone/>
            </a:pPr>
            <a:endParaRPr lang="fa-IR" dirty="0">
              <a:cs typeface="B Titr" panose="00000700000000000000" pitchFamily="2" charset="-78"/>
            </a:endParaRPr>
          </a:p>
          <a:p>
            <a:pPr marL="0" indent="0" algn="r" rtl="1">
              <a:buNone/>
            </a:pPr>
            <a:r>
              <a:rPr lang="fa-IR" dirty="0">
                <a:cs typeface="B Titr" panose="00000700000000000000" pitchFamily="2" charset="-78"/>
              </a:rPr>
              <a:t>مثال: تقدیر گرایی در مورد وقوع حوادث و سوانح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979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070" y="245587"/>
            <a:ext cx="9258300" cy="108791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a-I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B Titr" panose="00000700000000000000" pitchFamily="2" charset="-78"/>
              </a:rPr>
              <a:t>رابطه رسانه ها با بحران های طبیعی و حوادث انسان ساز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070" y="1903211"/>
            <a:ext cx="9601196" cy="3318936"/>
          </a:xfrm>
        </p:spPr>
        <p:txBody>
          <a:bodyPr>
            <a:normAutofit fontScale="92500" lnSpcReduction="10000"/>
          </a:bodyPr>
          <a:lstStyle/>
          <a:p>
            <a:pPr algn="just" rtl="1">
              <a:lnSpc>
                <a:spcPct val="200000"/>
              </a:lnSpc>
              <a:spcBef>
                <a:spcPts val="0"/>
              </a:spcBef>
              <a:buClr>
                <a:srgbClr val="FF0000"/>
              </a:buClr>
            </a:pPr>
            <a:r>
              <a:rPr lang="fa-IR" sz="2400" b="1" dirty="0">
                <a:solidFill>
                  <a:schemeClr val="tx1"/>
                </a:solidFill>
                <a:cs typeface="B Titr" panose="00000700000000000000" pitchFamily="2" charset="-78"/>
              </a:rPr>
              <a:t>پوشش خبری بحران ها برای رسانه های جمعی جذابیت زیادی دارد .</a:t>
            </a:r>
          </a:p>
          <a:p>
            <a:pPr algn="just" rtl="1">
              <a:lnSpc>
                <a:spcPct val="200000"/>
              </a:lnSpc>
              <a:spcBef>
                <a:spcPts val="0"/>
              </a:spcBef>
              <a:buClr>
                <a:srgbClr val="FF0000"/>
              </a:buClr>
            </a:pPr>
            <a:r>
              <a:rPr lang="fa-IR" sz="2400" b="1" dirty="0">
                <a:solidFill>
                  <a:schemeClr val="tx1"/>
                </a:solidFill>
                <a:cs typeface="B Titr" panose="00000700000000000000" pitchFamily="2" charset="-78"/>
              </a:rPr>
              <a:t>رسانه ها با قدرت و سرعت بالا اخبار بحران ها را گزارش می دهند و معمولاً یکی از صحنه گردانان شکل دهی افکار عمومی به شمار می آیند. </a:t>
            </a:r>
          </a:p>
          <a:p>
            <a:pPr algn="just" rtl="1">
              <a:lnSpc>
                <a:spcPct val="200000"/>
              </a:lnSpc>
              <a:spcBef>
                <a:spcPts val="0"/>
              </a:spcBef>
              <a:buClr>
                <a:srgbClr val="FF0000"/>
              </a:buClr>
            </a:pPr>
            <a:r>
              <a:rPr lang="fa-IR" sz="2400" b="1" dirty="0">
                <a:solidFill>
                  <a:schemeClr val="tx1"/>
                </a:solidFill>
                <a:cs typeface="B Titr" panose="00000700000000000000" pitchFamily="2" charset="-78"/>
              </a:rPr>
              <a:t>هیجان سازی در پوشش اخبار بحران ها بعضاً باعث ایجاد فاصله میان فضای واقعی و مخاطبان می شود.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45187" y="5952671"/>
            <a:ext cx="542697" cy="279400"/>
          </a:xfrm>
        </p:spPr>
        <p:txBody>
          <a:bodyPr vert="horz" lIns="91440" tIns="45720" rIns="91440" bIns="45720" rtlCol="0" anchor="ctr"/>
          <a:lstStyle/>
          <a:p>
            <a:pPr algn="ctr"/>
            <a:r>
              <a:rPr lang="fa-IR" dirty="0">
                <a:cs typeface="B Zar" pitchFamily="2" charset="-78"/>
              </a:rPr>
              <a:t>2</a:t>
            </a:r>
            <a:endParaRPr lang="en-US" dirty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9519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3950" y="937054"/>
            <a:ext cx="8229596" cy="92984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fa-IR" sz="4000" b="1" dirty="0">
                <a:solidFill>
                  <a:srgbClr val="C00000"/>
                </a:solidFill>
                <a:cs typeface="B Titr" panose="00000700000000000000" pitchFamily="2" charset="-78"/>
              </a:rPr>
              <a:t>مدل: بحران ـ رسانه ـ جامعه: </a:t>
            </a:r>
            <a:endParaRPr lang="fa-IR" sz="2200" b="1" dirty="0">
              <a:solidFill>
                <a:schemeClr val="accent4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50" y="2134228"/>
            <a:ext cx="9601196" cy="1885322"/>
          </a:xfrm>
        </p:spPr>
        <p:txBody>
          <a:bodyPr>
            <a:normAutofit/>
          </a:bodyPr>
          <a:lstStyle/>
          <a:p>
            <a:pPr marL="0" indent="0" algn="just" rtl="1">
              <a:lnSpc>
                <a:spcPct val="200000"/>
              </a:lnSpc>
              <a:buClr>
                <a:srgbClr val="FF0000"/>
              </a:buClr>
              <a:buNone/>
            </a:pPr>
            <a:r>
              <a:rPr lang="fa-IR" sz="2800" dirty="0">
                <a:solidFill>
                  <a:schemeClr val="tx1"/>
                </a:solidFill>
                <a:cs typeface="B Titr" panose="00000700000000000000" pitchFamily="2" charset="-78"/>
              </a:rPr>
              <a:t>بحران ها جزء جدایی ناپذیر زندگی بشری هستند و از سوی دیگر رسانه ها جز و جدایی ناپذیر بحران ها هستند.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9487" y="5952671"/>
            <a:ext cx="542697" cy="279400"/>
          </a:xfrm>
        </p:spPr>
        <p:txBody>
          <a:bodyPr/>
          <a:lstStyle/>
          <a:p>
            <a:pPr algn="ctr" rtl="1"/>
            <a:r>
              <a:rPr lang="fa-IR" dirty="0">
                <a:cs typeface="B Zar" pitchFamily="2" charset="-78"/>
              </a:rPr>
              <a:t>3</a:t>
            </a:r>
            <a:endParaRPr lang="en-US" dirty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51016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1" y="1104900"/>
            <a:ext cx="9220200" cy="5715000"/>
          </a:xfrm>
        </p:spPr>
        <p:txBody>
          <a:bodyPr>
            <a:noAutofit/>
          </a:bodyPr>
          <a:lstStyle/>
          <a:p>
            <a:pPr lvl="0" algn="just" rtl="1">
              <a:lnSpc>
                <a:spcPct val="150000"/>
              </a:lnSpc>
              <a:buClr>
                <a:srgbClr val="C00000"/>
              </a:buClr>
            </a:pPr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نقش دوگانه رسانه ها ،بحران سازی و بحران زدایی.</a:t>
            </a:r>
          </a:p>
          <a:p>
            <a:pPr lvl="0" algn="just" rtl="1">
              <a:lnSpc>
                <a:spcPct val="150000"/>
              </a:lnSpc>
              <a:buClr>
                <a:srgbClr val="C00000"/>
              </a:buClr>
            </a:pPr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(پیام های غیر واقعی منجر به شایعه و سیاه نمایی و تشدید بحران می شود (در عین حال رسانه ها با تبیین و تفسیر و پخش مداوم واقعیات قادر به کنترل بحران ها هستند) . </a:t>
            </a:r>
          </a:p>
          <a:p>
            <a:pPr lvl="0" algn="just" rtl="1">
              <a:lnSpc>
                <a:spcPct val="150000"/>
              </a:lnSpc>
              <a:buClr>
                <a:srgbClr val="C00000"/>
              </a:buClr>
            </a:pPr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رسانه ها می توانند از هست، نیست بسازنند و برعکس </a:t>
            </a:r>
          </a:p>
          <a:p>
            <a:pPr lvl="0" algn="just" rtl="1">
              <a:lnSpc>
                <a:spcPct val="150000"/>
              </a:lnSpc>
              <a:buClr>
                <a:srgbClr val="C00000"/>
              </a:buClr>
            </a:pPr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قادر به ایجاد مشروعیت، مشارکت ، مسئولیت، اعتماد و ثبات هستند و برعکس </a:t>
            </a:r>
          </a:p>
          <a:p>
            <a:pPr lvl="0" algn="just" rtl="1">
              <a:lnSpc>
                <a:spcPct val="150000"/>
              </a:lnSpc>
              <a:buClr>
                <a:srgbClr val="C00000"/>
              </a:buClr>
            </a:pPr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شکل دهنده افکار عمومی و تصحیح افکار عمومی در بحران ها (مثال جنگ ویتنام، جنگ عراق،نسل کشی توتسی ها در روآندا)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20693" y="5984420"/>
            <a:ext cx="542697" cy="263979"/>
          </a:xfrm>
        </p:spPr>
        <p:txBody>
          <a:bodyPr/>
          <a:lstStyle/>
          <a:p>
            <a:pPr algn="ctr"/>
            <a:r>
              <a:rPr lang="fa-IR" dirty="0">
                <a:cs typeface="B Zar" pitchFamily="2" charset="-78"/>
              </a:rPr>
              <a:t>4</a:t>
            </a:r>
            <a:endParaRPr lang="en-US" dirty="0">
              <a:cs typeface="B Zar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19176" y="312531"/>
            <a:ext cx="8096250" cy="79236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cs typeface="B Titr" panose="00000700000000000000" pitchFamily="2" charset="-78"/>
              </a:rPr>
              <a:t>رسانه ها بحران زا و بحران زدا </a:t>
            </a:r>
          </a:p>
        </p:txBody>
      </p:sp>
    </p:spTree>
    <p:extLst>
      <p:ext uri="{BB962C8B-B14F-4D97-AF65-F5344CB8AC3E}">
        <p14:creationId xmlns:p14="http://schemas.microsoft.com/office/powerpoint/2010/main" val="4071286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00124"/>
            <a:ext cx="9372600" cy="5638800"/>
          </a:xfrm>
        </p:spPr>
        <p:txBody>
          <a:bodyPr>
            <a:noAutofit/>
          </a:bodyPr>
          <a:lstStyle/>
          <a:p>
            <a:pPr lvl="0" algn="just" rtl="1">
              <a:lnSpc>
                <a:spcPct val="200000"/>
              </a:lnSpc>
            </a:pPr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مدیریت و کنترل بحران ها بدون ایفای نقش فعال رسانه ها امکان پذیر نیست.</a:t>
            </a:r>
          </a:p>
          <a:p>
            <a:pPr lvl="0" algn="just" rtl="1">
              <a:lnSpc>
                <a:spcPct val="200000"/>
              </a:lnSpc>
            </a:pPr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تأثیرگذاری رسانه ها به میزان استقلال وابستگی به حاکمیت، سابقه بحران، ارزش های خبری و عملکرد رقبا بستگی دارد. </a:t>
            </a:r>
          </a:p>
          <a:p>
            <a:pPr lvl="0" algn="just" rtl="1">
              <a:lnSpc>
                <a:spcPct val="200000"/>
              </a:lnSpc>
            </a:pPr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تقویت همبستگی،  وفاق  ملی، جلب کمک های مردمی و مشارکت در حل بحران ها بخشی از کارکردهای  مثبت رسانه ها در زمان بحران است. </a:t>
            </a:r>
          </a:p>
          <a:p>
            <a:pPr lvl="0" algn="just" rtl="1">
              <a:lnSpc>
                <a:spcPct val="200000"/>
              </a:lnSpc>
            </a:pPr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نقش آموزش رسانه ها در مرحله پیش از بحران (با کارکردهای نظارت بر محیط و تفسیر، شناسایی بحران های بالقوه و در حال شکل گیری و گوشزد به مسئولان)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20693" y="5984420"/>
            <a:ext cx="542697" cy="263979"/>
          </a:xfrm>
        </p:spPr>
        <p:txBody>
          <a:bodyPr/>
          <a:lstStyle/>
          <a:p>
            <a:pPr algn="ctr"/>
            <a:r>
              <a:rPr lang="fa-IR" dirty="0">
                <a:cs typeface="B Zar" pitchFamily="2" charset="-78"/>
              </a:rPr>
              <a:t>4</a:t>
            </a:r>
            <a:endParaRPr lang="en-US" dirty="0">
              <a:cs typeface="B Zar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91418" y="207755"/>
            <a:ext cx="8096250" cy="79236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cs typeface="B Titr" panose="00000700000000000000" pitchFamily="2" charset="-78"/>
              </a:rPr>
              <a:t>رسانه ها بحران زا و بحران زدا </a:t>
            </a:r>
          </a:p>
        </p:txBody>
      </p:sp>
    </p:spTree>
    <p:extLst>
      <p:ext uri="{BB962C8B-B14F-4D97-AF65-F5344CB8AC3E}">
        <p14:creationId xmlns:p14="http://schemas.microsoft.com/office/powerpoint/2010/main" val="501073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1" y="708715"/>
            <a:ext cx="8096250" cy="792369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 rtl="1"/>
            <a:r>
              <a:rPr lang="fa-IR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cs typeface="B Titr" panose="00000700000000000000" pitchFamily="2" charset="-78"/>
              </a:rPr>
              <a:t>رسانه ها بحران زا و بحران زدا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1" y="1687285"/>
            <a:ext cx="8972550" cy="3714750"/>
          </a:xfrm>
        </p:spPr>
        <p:txBody>
          <a:bodyPr>
            <a:noAutofit/>
          </a:bodyPr>
          <a:lstStyle/>
          <a:p>
            <a:pPr lvl="0" algn="just" rtl="1">
              <a:lnSpc>
                <a:spcPct val="200000"/>
              </a:lnSpc>
              <a:buClr>
                <a:srgbClr val="FF0000"/>
              </a:buClr>
            </a:pPr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نقش اطلاع رسانی، خبری و جلب مشارکت رسانه ها در مرحله مواجهه با بحران. </a:t>
            </a:r>
          </a:p>
          <a:p>
            <a:pPr lvl="0" algn="just" rtl="1">
              <a:lnSpc>
                <a:spcPct val="200000"/>
              </a:lnSpc>
              <a:buClr>
                <a:srgbClr val="FF0000"/>
              </a:buClr>
            </a:pPr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نقش رسانه ها در مرحله پس از بحران (مرحله بازسازی و بازتوانی) از طریق تقویت همبستگی با آسیب دیدگان، بررسی نحوه مواجهه سازمان¬های مسئول با بحران (بررسی نقاط ضعف و قوت)، کاهش آلام بازماندگان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20693" y="5984420"/>
            <a:ext cx="542697" cy="263979"/>
          </a:xfrm>
        </p:spPr>
        <p:txBody>
          <a:bodyPr/>
          <a:lstStyle/>
          <a:p>
            <a:pPr algn="ctr"/>
            <a:r>
              <a:rPr lang="fa-IR" dirty="0">
                <a:cs typeface="B Zar" pitchFamily="2" charset="-78"/>
              </a:rPr>
              <a:t>4</a:t>
            </a:r>
            <a:endParaRPr lang="en-US" dirty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21855987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9801" y="171450"/>
            <a:ext cx="8881126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a-IR" sz="1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cs typeface="B Titr" panose="00000700000000000000" pitchFamily="2" charset="-78"/>
            </a:endParaRPr>
          </a:p>
          <a:p>
            <a:pPr algn="ctr"/>
            <a:r>
              <a:rPr lang="fa-IR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B Titr" panose="00000700000000000000" pitchFamily="2" charset="-78"/>
              </a:rPr>
              <a:t>رسانه های اجتماعی و بحران ها </a:t>
            </a:r>
          </a:p>
          <a:p>
            <a:pPr algn="ctr"/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69801" y="1085850"/>
            <a:ext cx="9480077" cy="5372100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fa-IR" sz="2200" dirty="0">
                <a:solidFill>
                  <a:schemeClr val="tx1"/>
                </a:solidFill>
                <a:cs typeface="B Titr" panose="00000700000000000000" pitchFamily="2" charset="-78"/>
              </a:rPr>
              <a:t>سرعت پخش اطلاعات و تصاویر در رسانه­های اجتماعی </a:t>
            </a:r>
            <a:endParaRPr lang="en-US" sz="2200" dirty="0">
              <a:solidFill>
                <a:schemeClr val="tx1"/>
              </a:solidFill>
              <a:cs typeface="B Titr" panose="00000700000000000000" pitchFamily="2" charset="-78"/>
            </a:endParaRPr>
          </a:p>
          <a:p>
            <a:pPr algn="just" rtl="1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fa-IR" sz="2200" dirty="0">
                <a:solidFill>
                  <a:schemeClr val="tx1"/>
                </a:solidFill>
                <a:cs typeface="B Titr" panose="00000700000000000000" pitchFamily="2" charset="-78"/>
              </a:rPr>
              <a:t>منبع اخبار قرار گرفتن از سوی سایر رسانه­ها </a:t>
            </a:r>
            <a:endParaRPr lang="en-US" sz="2200" dirty="0">
              <a:solidFill>
                <a:schemeClr val="tx1"/>
              </a:solidFill>
              <a:cs typeface="B Titr" panose="00000700000000000000" pitchFamily="2" charset="-78"/>
            </a:endParaRPr>
          </a:p>
          <a:p>
            <a:pPr algn="just" rtl="1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fa-IR" sz="2200" dirty="0">
                <a:solidFill>
                  <a:schemeClr val="tx1"/>
                </a:solidFill>
                <a:cs typeface="B Titr" panose="00000700000000000000" pitchFamily="2" charset="-78"/>
              </a:rPr>
              <a:t>بخش عکس ها و تصاویر و اطلاعات اولیه از حوادث، هدایت گر ارسال کمک ها و پاسخگویی اولیه است.</a:t>
            </a:r>
            <a:endParaRPr lang="en-US" sz="2200" dirty="0">
              <a:solidFill>
                <a:schemeClr val="tx1"/>
              </a:solidFill>
              <a:cs typeface="B Titr" panose="00000700000000000000" pitchFamily="2" charset="-78"/>
            </a:endParaRPr>
          </a:p>
          <a:p>
            <a:pPr algn="just" rtl="1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fa-IR" sz="2200" dirty="0">
                <a:solidFill>
                  <a:schemeClr val="tx1"/>
                </a:solidFill>
                <a:cs typeface="B Titr" panose="00000700000000000000" pitchFamily="2" charset="-78"/>
              </a:rPr>
              <a:t>انتشار پیام در کوتاه­ترین زمان ممکن </a:t>
            </a:r>
            <a:endParaRPr lang="en-US" sz="2200" dirty="0">
              <a:solidFill>
                <a:schemeClr val="tx1"/>
              </a:solidFill>
              <a:cs typeface="B Titr" panose="00000700000000000000" pitchFamily="2" charset="-78"/>
            </a:endParaRPr>
          </a:p>
          <a:p>
            <a:pPr algn="just" rtl="1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fa-IR" sz="2200" dirty="0">
                <a:solidFill>
                  <a:schemeClr val="tx1"/>
                </a:solidFill>
                <a:cs typeface="B Titr" panose="00000700000000000000" pitchFamily="2" charset="-78"/>
              </a:rPr>
              <a:t>بسیج منابع درکوتاه ترین زمان  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fa-IR" sz="2200" dirty="0">
                <a:solidFill>
                  <a:schemeClr val="tx1"/>
                </a:solidFill>
                <a:cs typeface="B Titr" panose="00000700000000000000" pitchFamily="2" charset="-78"/>
              </a:rPr>
              <a:t>بازخورد سریع و امکان اصلاح و تکذیب سریع شایعات </a:t>
            </a:r>
            <a:endParaRPr lang="en-US" sz="2200" dirty="0">
              <a:solidFill>
                <a:schemeClr val="tx1"/>
              </a:solidFill>
              <a:cs typeface="B Titr" panose="00000700000000000000" pitchFamily="2" charset="-78"/>
            </a:endParaRPr>
          </a:p>
          <a:p>
            <a:pPr algn="just" rtl="1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fa-IR" sz="2200" dirty="0">
                <a:solidFill>
                  <a:schemeClr val="tx1"/>
                </a:solidFill>
                <a:cs typeface="B Titr" panose="00000700000000000000" pitchFamily="2" charset="-78"/>
              </a:rPr>
              <a:t>آموزش و آگاهی بخشی، رصد و پایش اطلاعات و محیط، همبستگی و انسجام بخشی و هدایت و رهبری از جمله کارکردهای رسانه­های اجتماعی در بحران­هاست. </a:t>
            </a:r>
            <a:endParaRPr lang="en-US" sz="2200" dirty="0">
              <a:solidFill>
                <a:schemeClr val="tx1"/>
              </a:solidFill>
              <a:cs typeface="B Titr" panose="00000700000000000000" pitchFamily="2" charset="-78"/>
            </a:endParaRPr>
          </a:p>
          <a:p>
            <a:pPr algn="just">
              <a:lnSpc>
                <a:spcPct val="220000"/>
              </a:lnSpc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fa-IR" sz="2200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5798230" y="5984710"/>
            <a:ext cx="542697" cy="279400"/>
          </a:xfrm>
        </p:spPr>
        <p:txBody>
          <a:bodyPr/>
          <a:lstStyle/>
          <a:p>
            <a:pPr algn="ctr" rtl="1"/>
            <a:r>
              <a:rPr lang="fa-IR" dirty="0">
                <a:cs typeface="B Zar" pitchFamily="2" charset="-78"/>
              </a:rPr>
              <a:t>5</a:t>
            </a:r>
            <a:endParaRPr lang="en-US" dirty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63818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97000"/>
            <a:ext cx="9429749" cy="5403850"/>
          </a:xfrm>
        </p:spPr>
        <p:txBody>
          <a:bodyPr>
            <a:noAutofit/>
          </a:bodyPr>
          <a:lstStyle/>
          <a:p>
            <a:pPr marL="457200" lvl="0" indent="-457200" algn="just" rtl="1">
              <a:lnSpc>
                <a:spcPct val="150000"/>
              </a:lnSpc>
              <a:buClr>
                <a:srgbClr val="FF0000"/>
              </a:buClr>
              <a:buFont typeface="+mj-lt"/>
              <a:buAutoNum type="arabicParenR"/>
            </a:pPr>
            <a:r>
              <a:rPr lang="fa-IR" sz="2200" b="1" dirty="0">
                <a:solidFill>
                  <a:schemeClr val="accent4">
                    <a:lumMod val="50000"/>
                  </a:schemeClr>
                </a:solidFill>
                <a:cs typeface="B Titr" panose="00000700000000000000" pitchFamily="2" charset="-78"/>
              </a:rPr>
              <a:t>رسانه ابزار مهم مدیریت بحران </a:t>
            </a:r>
            <a:endParaRPr lang="en-US" sz="2200" b="1" dirty="0">
              <a:solidFill>
                <a:schemeClr val="accent4">
                  <a:lumMod val="50000"/>
                </a:schemeClr>
              </a:solidFill>
              <a:cs typeface="B Titr" panose="00000700000000000000" pitchFamily="2" charset="-78"/>
            </a:endParaRPr>
          </a:p>
          <a:p>
            <a:pPr marL="457200" lvl="0" indent="-457200" algn="just" rtl="1">
              <a:lnSpc>
                <a:spcPct val="150000"/>
              </a:lnSpc>
              <a:buClr>
                <a:srgbClr val="FF0000"/>
              </a:buClr>
              <a:buFont typeface="+mj-lt"/>
              <a:buAutoNum type="arabicParenR"/>
            </a:pPr>
            <a:r>
              <a:rPr lang="fa-IR" sz="2200" b="1" dirty="0">
                <a:solidFill>
                  <a:schemeClr val="accent4">
                    <a:lumMod val="50000"/>
                  </a:schemeClr>
                </a:solidFill>
                <a:cs typeface="B Titr" panose="00000700000000000000" pitchFamily="2" charset="-78"/>
              </a:rPr>
              <a:t>مدیریت بحران باید دور اندیش و دارای آمادگی مستمر باشد. </a:t>
            </a:r>
            <a:endParaRPr lang="en-US" sz="2200" b="1" dirty="0">
              <a:solidFill>
                <a:schemeClr val="accent4">
                  <a:lumMod val="50000"/>
                </a:schemeClr>
              </a:solidFill>
              <a:cs typeface="B Titr" panose="00000700000000000000" pitchFamily="2" charset="-78"/>
            </a:endParaRPr>
          </a:p>
          <a:p>
            <a:pPr marL="457200" lvl="0" indent="-457200" algn="just" rtl="1">
              <a:lnSpc>
                <a:spcPct val="150000"/>
              </a:lnSpc>
              <a:buClr>
                <a:srgbClr val="FF0000"/>
              </a:buClr>
              <a:buFont typeface="+mj-lt"/>
              <a:buAutoNum type="arabicParenR"/>
            </a:pPr>
            <a:r>
              <a:rPr lang="fa-IR" sz="2200" b="1" dirty="0">
                <a:solidFill>
                  <a:schemeClr val="accent4">
                    <a:lumMod val="50000"/>
                  </a:schemeClr>
                </a:solidFill>
                <a:cs typeface="B Titr" panose="00000700000000000000" pitchFamily="2" charset="-78"/>
              </a:rPr>
              <a:t>ضرورت اطلاع از توانایی رسانه ها </a:t>
            </a:r>
            <a:endParaRPr lang="en-US" sz="2200" b="1" dirty="0">
              <a:solidFill>
                <a:schemeClr val="accent4">
                  <a:lumMod val="50000"/>
                </a:schemeClr>
              </a:solidFill>
              <a:cs typeface="B Titr" panose="00000700000000000000" pitchFamily="2" charset="-78"/>
            </a:endParaRPr>
          </a:p>
          <a:p>
            <a:pPr marL="457200" lvl="0" indent="-457200" algn="just" rtl="1">
              <a:lnSpc>
                <a:spcPct val="150000"/>
              </a:lnSpc>
              <a:buClr>
                <a:srgbClr val="FF0000"/>
              </a:buClr>
              <a:buFont typeface="+mj-lt"/>
              <a:buAutoNum type="arabicParenR"/>
            </a:pPr>
            <a:r>
              <a:rPr lang="fa-IR" sz="2200" b="1" dirty="0">
                <a:solidFill>
                  <a:schemeClr val="accent4">
                    <a:lumMod val="50000"/>
                  </a:schemeClr>
                </a:solidFill>
                <a:cs typeface="B Titr" panose="00000700000000000000" pitchFamily="2" charset="-78"/>
              </a:rPr>
              <a:t>برخورداری از سناریوهای گوناگون برای مواجهه با بحران و اطلاع رسانی </a:t>
            </a:r>
            <a:endParaRPr lang="en-US" sz="2200" b="1" dirty="0">
              <a:solidFill>
                <a:schemeClr val="accent4">
                  <a:lumMod val="50000"/>
                </a:schemeClr>
              </a:solidFill>
              <a:cs typeface="B Titr" panose="00000700000000000000" pitchFamily="2" charset="-78"/>
            </a:endParaRPr>
          </a:p>
          <a:p>
            <a:pPr marL="457200" lvl="0" indent="-457200" algn="just" rtl="1">
              <a:lnSpc>
                <a:spcPct val="150000"/>
              </a:lnSpc>
              <a:buClr>
                <a:srgbClr val="FF0000"/>
              </a:buClr>
              <a:buFont typeface="+mj-lt"/>
              <a:buAutoNum type="arabicParenR"/>
            </a:pPr>
            <a:r>
              <a:rPr lang="fa-IR" sz="2200" b="1" dirty="0">
                <a:solidFill>
                  <a:schemeClr val="accent4">
                    <a:lumMod val="50000"/>
                  </a:schemeClr>
                </a:solidFill>
                <a:cs typeface="B Titr" panose="00000700000000000000" pitchFamily="2" charset="-78"/>
              </a:rPr>
              <a:t>استفاده فعال و کنشی از رسانه­ها ( برنامه ریزی پیش از وقوع بحران) </a:t>
            </a:r>
            <a:endParaRPr lang="en-US" sz="2200" b="1" dirty="0">
              <a:solidFill>
                <a:schemeClr val="accent4">
                  <a:lumMod val="50000"/>
                </a:schemeClr>
              </a:solidFill>
              <a:cs typeface="B Titr" panose="00000700000000000000" pitchFamily="2" charset="-78"/>
            </a:endParaRPr>
          </a:p>
          <a:p>
            <a:pPr marL="457200" lvl="0" indent="-457200" algn="just" rtl="1">
              <a:lnSpc>
                <a:spcPct val="150000"/>
              </a:lnSpc>
              <a:buClr>
                <a:srgbClr val="FF0000"/>
              </a:buClr>
              <a:buFont typeface="+mj-lt"/>
              <a:buAutoNum type="arabicParenR"/>
            </a:pPr>
            <a:r>
              <a:rPr lang="fa-IR" sz="2200" b="1" dirty="0">
                <a:solidFill>
                  <a:schemeClr val="accent4">
                    <a:lumMod val="50000"/>
                  </a:schemeClr>
                </a:solidFill>
                <a:cs typeface="B Titr" panose="00000700000000000000" pitchFamily="2" charset="-78"/>
              </a:rPr>
              <a:t>اقدام واکنشی در زمان مواجهه با بحران (اتکا به برنامه ریزی پس از مشاهده نشانه­های بحران) شناخت هویت و نوع رسانه و درک درست از ضعف­ها، قوت­ها، فرصت­ها و تهدیدها پیش از برنامه­ریزی ضروری است. (مثال استفاده از ظرفیت رادیو برای اطلاع رسانی در زمان زلزله) </a:t>
            </a:r>
            <a:endParaRPr lang="en-US" sz="2200" b="1" dirty="0">
              <a:solidFill>
                <a:schemeClr val="accent4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06394" y="5952671"/>
            <a:ext cx="542697" cy="279400"/>
          </a:xfrm>
        </p:spPr>
        <p:txBody>
          <a:bodyPr/>
          <a:lstStyle/>
          <a:p>
            <a:pPr algn="ctr"/>
            <a:r>
              <a:rPr lang="fa-IR" dirty="0">
                <a:cs typeface="B Zar" pitchFamily="2" charset="-78"/>
              </a:rPr>
              <a:t>6</a:t>
            </a:r>
            <a:endParaRPr lang="en-US" dirty="0">
              <a:cs typeface="B Zar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" y="285750"/>
            <a:ext cx="9277350" cy="1092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3200" b="1" dirty="0">
                <a:solidFill>
                  <a:srgbClr val="C00000"/>
                </a:solidFill>
                <a:cs typeface="B Titr" panose="00000700000000000000" pitchFamily="2" charset="-78"/>
              </a:rPr>
              <a:t>ضرورت تعامل سازمان های مسئول با رسانه ها در زمان بحران</a:t>
            </a:r>
            <a:endParaRPr lang="fa-IR" sz="32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8666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1" y="266700"/>
            <a:ext cx="9277350" cy="1092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 rtl="1"/>
            <a:r>
              <a:rPr lang="fa-IR" sz="3200" b="1" dirty="0">
                <a:solidFill>
                  <a:srgbClr val="C00000"/>
                </a:solidFill>
                <a:cs typeface="B Titr" panose="00000700000000000000" pitchFamily="2" charset="-78"/>
              </a:rPr>
              <a:t>ضرورت تعامل سازمان های مسئول با رسانه ها در زمان بحران: </a:t>
            </a:r>
            <a:endParaRPr lang="fa-IR" sz="32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1" y="1358900"/>
            <a:ext cx="9620249" cy="5251450"/>
          </a:xfrm>
        </p:spPr>
        <p:txBody>
          <a:bodyPr>
            <a:noAutofit/>
          </a:bodyPr>
          <a:lstStyle/>
          <a:p>
            <a:pPr marL="457200" lvl="0" indent="-432000" algn="just" rtl="1">
              <a:lnSpc>
                <a:spcPct val="150000"/>
              </a:lnSpc>
              <a:buClr>
                <a:srgbClr val="FF0000"/>
              </a:buClr>
              <a:buFont typeface="+mj-lt"/>
              <a:buAutoNum type="arabicParenR" startAt="7"/>
            </a:pPr>
            <a:r>
              <a:rPr lang="fa-IR" sz="2200" b="1" dirty="0">
                <a:solidFill>
                  <a:schemeClr val="accent4">
                    <a:lumMod val="50000"/>
                  </a:schemeClr>
                </a:solidFill>
                <a:cs typeface="B Titr" panose="00000700000000000000" pitchFamily="2" charset="-78"/>
              </a:rPr>
              <a:t>مدیر بحران باید رویکرد فعال و پیش دستانه در واحد اطلاع رسانی داشته باشد. سرعت در خبر رسانی با توجه به کثرت رسانه­ها اهمیت زیادی دارد، تأخیر در خبررسانی منجر به بی اعتمادی مخاطب و مراجعه به رسانه­های دیگر می­شود. </a:t>
            </a:r>
          </a:p>
          <a:p>
            <a:pPr marL="457200" lvl="0" indent="-432000" algn="just" rtl="1">
              <a:lnSpc>
                <a:spcPct val="150000"/>
              </a:lnSpc>
              <a:buClr>
                <a:srgbClr val="FF0000"/>
              </a:buClr>
              <a:buFont typeface="+mj-lt"/>
              <a:buAutoNum type="arabicParenR" startAt="7"/>
            </a:pPr>
            <a:r>
              <a:rPr lang="fa-IR" sz="2200" b="1" dirty="0">
                <a:solidFill>
                  <a:schemeClr val="accent4">
                    <a:lumMod val="50000"/>
                  </a:schemeClr>
                </a:solidFill>
                <a:cs typeface="B Titr" panose="00000700000000000000" pitchFamily="2" charset="-78"/>
              </a:rPr>
              <a:t>برخورداری از برنامه مناسب ارتباط با رسانه ها برای مدیران با هدف اطلاع رسانی و پاسخ به رسانه ها و انتقال اقدامات مثبت </a:t>
            </a:r>
          </a:p>
          <a:p>
            <a:pPr marL="457200" lvl="0" indent="-432000" algn="just" rtl="1">
              <a:lnSpc>
                <a:spcPct val="150000"/>
              </a:lnSpc>
              <a:buClr>
                <a:srgbClr val="FF0000"/>
              </a:buClr>
              <a:buFont typeface="+mj-lt"/>
              <a:buAutoNum type="arabicParenR" startAt="7"/>
            </a:pPr>
            <a:r>
              <a:rPr lang="fa-IR" sz="2200" b="1" dirty="0">
                <a:solidFill>
                  <a:schemeClr val="accent4">
                    <a:lumMod val="50000"/>
                  </a:schemeClr>
                </a:solidFill>
                <a:cs typeface="B Titr" panose="00000700000000000000" pitchFamily="2" charset="-78"/>
              </a:rPr>
              <a:t>تهیه بسته رسانه ای و پیش بینی جایگاه رسانه ها </a:t>
            </a:r>
          </a:p>
          <a:p>
            <a:pPr marL="457200" lvl="0" indent="-432000" algn="just" rtl="1">
              <a:lnSpc>
                <a:spcPct val="150000"/>
              </a:lnSpc>
              <a:buClr>
                <a:srgbClr val="FF0000"/>
              </a:buClr>
              <a:buFont typeface="+mj-lt"/>
              <a:buAutoNum type="arabicParenR" startAt="7"/>
            </a:pPr>
            <a:r>
              <a:rPr lang="fa-IR" sz="2200" b="1" dirty="0">
                <a:solidFill>
                  <a:schemeClr val="accent4">
                    <a:lumMod val="50000"/>
                  </a:schemeClr>
                </a:solidFill>
                <a:cs typeface="B Titr" panose="00000700000000000000" pitchFamily="2" charset="-78"/>
              </a:rPr>
              <a:t>تعیین سخنگو برای پاسخ گویی به خبرنگاران ، مدیریت انتشار اطلاعات و نحوه تأمین امنیت خبرنگاران </a:t>
            </a:r>
          </a:p>
          <a:p>
            <a:pPr marL="457200" lvl="0" indent="-432000" algn="just" rtl="1">
              <a:lnSpc>
                <a:spcPct val="150000"/>
              </a:lnSpc>
              <a:buClr>
                <a:srgbClr val="FF0000"/>
              </a:buClr>
              <a:buFont typeface="+mj-lt"/>
              <a:buAutoNum type="arabicParenR" startAt="7"/>
            </a:pPr>
            <a:r>
              <a:rPr lang="fa-IR" sz="2200" b="1" dirty="0">
                <a:solidFill>
                  <a:schemeClr val="accent4">
                    <a:lumMod val="50000"/>
                  </a:schemeClr>
                </a:solidFill>
                <a:cs typeface="B Titr" panose="00000700000000000000" pitchFamily="2" charset="-78"/>
              </a:rPr>
              <a:t>رسانه بهترین وسیله برای ایجاد آرامش نزد آسیب دیدگان </a:t>
            </a:r>
          </a:p>
          <a:p>
            <a:pPr marL="457200" lvl="0" indent="-457200" algn="just" rtl="1">
              <a:lnSpc>
                <a:spcPct val="150000"/>
              </a:lnSpc>
              <a:buClr>
                <a:srgbClr val="FF0000"/>
              </a:buClr>
              <a:buFont typeface="+mj-lt"/>
              <a:buAutoNum type="arabicParenR" startAt="7"/>
            </a:pPr>
            <a:endParaRPr lang="en-US" sz="2200" b="1" dirty="0">
              <a:solidFill>
                <a:schemeClr val="accent4">
                  <a:lumMod val="50000"/>
                </a:schemeClr>
              </a:solidFill>
              <a:cs typeface="B Titr" panose="00000700000000000000" pitchFamily="2" charset="-78"/>
            </a:endParaRPr>
          </a:p>
          <a:p>
            <a:pPr marL="457200" indent="-457200" algn="just" rtl="1">
              <a:lnSpc>
                <a:spcPct val="150000"/>
              </a:lnSpc>
              <a:buClr>
                <a:srgbClr val="FF0000"/>
              </a:buClr>
              <a:buFont typeface="+mj-lt"/>
              <a:buAutoNum type="arabicParenR" startAt="7"/>
            </a:pPr>
            <a:endParaRPr lang="fa-IR" sz="2200" b="1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303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56541"/>
            <a:ext cx="8596668" cy="4184821"/>
          </a:xfrm>
        </p:spPr>
        <p:txBody>
          <a:bodyPr>
            <a:noAutofit/>
          </a:bodyPr>
          <a:lstStyle/>
          <a:p>
            <a:pPr algn="r" rtl="1"/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حوادث و سوانح در هر زمان و مکان احتمال وقوع دارد</a:t>
            </a:r>
          </a:p>
          <a:p>
            <a:pPr algn="r" rtl="1"/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سوانح طبیعی : منشاء آن پدیده های طبیعی است </a:t>
            </a:r>
            <a:b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</a:br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 مثل: سیل و زلزله و طوفان</a:t>
            </a:r>
          </a:p>
          <a:p>
            <a:pPr algn="r" rtl="1"/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حوادث انسانی: منشاء آن انسان است. مثل آتش سوزی و تصادفات </a:t>
            </a:r>
          </a:p>
          <a:p>
            <a:pPr algn="r" rtl="1"/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چرا که زلزله ، سیل ، طوفان ، یخبندان و .... پدیده های طبیعی هستند</a:t>
            </a:r>
          </a:p>
          <a:p>
            <a:pPr algn="r" rtl="1"/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حضور سکونتگاه های انسانی در برخی مناطق دارای استعداد و سوانح عامل اصلی بروز تلفات و خسارت است</a:t>
            </a:r>
          </a:p>
          <a:p>
            <a:pPr algn="r" rtl="1"/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مثل ساخت و ساز در حریم گسل ها و رودخانه و مسیر عبور آتشفشان و بهمن </a:t>
            </a:r>
            <a:endParaRPr lang="en-US" sz="2400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17642" y="877009"/>
            <a:ext cx="71160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>
                <a:solidFill>
                  <a:srgbClr val="FF0000"/>
                </a:solidFill>
                <a:cs typeface="B Titr" panose="00000700000000000000" pitchFamily="2" charset="-78"/>
              </a:rPr>
              <a:t>لفظ سوانح و فجایع طبیعی صحیح است نه بلایای طبیعی </a:t>
            </a:r>
          </a:p>
        </p:txBody>
      </p:sp>
    </p:spTree>
    <p:extLst>
      <p:ext uri="{BB962C8B-B14F-4D97-AF65-F5344CB8AC3E}">
        <p14:creationId xmlns:p14="http://schemas.microsoft.com/office/powerpoint/2010/main" val="22927825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918" y="76200"/>
            <a:ext cx="9184464" cy="1395411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fa-IR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B Titr" panose="00000700000000000000" pitchFamily="2" charset="-78"/>
              </a:rPr>
              <a:t>ظرفیت رسانه ها برای جلب مشارکت عمومی </a:t>
            </a:r>
            <a:br>
              <a:rPr lang="fa-IR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B Titr" panose="00000700000000000000" pitchFamily="2" charset="-78"/>
              </a:rPr>
            </a:br>
            <a:r>
              <a:rPr lang="fa-IR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B Titr" panose="00000700000000000000" pitchFamily="2" charset="-78"/>
              </a:rPr>
              <a:t>و ایجاد همبستگی و انسجام ملی 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0" y="1509711"/>
            <a:ext cx="9007302" cy="5143500"/>
          </a:xfrm>
        </p:spPr>
        <p:txBody>
          <a:bodyPr>
            <a:noAutofit/>
          </a:bodyPr>
          <a:lstStyle/>
          <a:p>
            <a:pPr marL="685800" lvl="0" algn="just" rtl="1">
              <a:lnSpc>
                <a:spcPct val="200000"/>
              </a:lnSpc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fa-IR" sz="2400" dirty="0">
                <a:solidFill>
                  <a:schemeClr val="accent4">
                    <a:lumMod val="50000"/>
                  </a:schemeClr>
                </a:solidFill>
                <a:cs typeface="B Titr" panose="00000700000000000000" pitchFamily="2" charset="-78"/>
              </a:rPr>
              <a:t>تحریک حسن همنوع و مهین دوستی مخاطبان و جلب مشارکت مردم </a:t>
            </a:r>
            <a:endParaRPr lang="en-US" sz="2400" dirty="0">
              <a:solidFill>
                <a:schemeClr val="accent4">
                  <a:lumMod val="50000"/>
                </a:schemeClr>
              </a:solidFill>
              <a:cs typeface="B Titr" panose="00000700000000000000" pitchFamily="2" charset="-78"/>
            </a:endParaRPr>
          </a:p>
          <a:p>
            <a:pPr marL="685800" lvl="0" algn="just" rtl="1">
              <a:lnSpc>
                <a:spcPct val="200000"/>
              </a:lnSpc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fa-IR" sz="2400" dirty="0">
                <a:solidFill>
                  <a:schemeClr val="accent4">
                    <a:lumMod val="50000"/>
                  </a:schemeClr>
                </a:solidFill>
                <a:cs typeface="B Titr" panose="00000700000000000000" pitchFamily="2" charset="-78"/>
              </a:rPr>
              <a:t>ترغیب حضور داوطلبان، بسیج جمع آوری کمک های مردمی، ابراز همدردی با آسیب دیدگان و التیام آلام </a:t>
            </a:r>
            <a:endParaRPr lang="en-US" sz="2400" dirty="0">
              <a:solidFill>
                <a:schemeClr val="accent4">
                  <a:lumMod val="50000"/>
                </a:schemeClr>
              </a:solidFill>
              <a:cs typeface="B Titr" panose="00000700000000000000" pitchFamily="2" charset="-78"/>
            </a:endParaRPr>
          </a:p>
          <a:p>
            <a:pPr marL="685800" lvl="0" algn="just" rtl="1">
              <a:lnSpc>
                <a:spcPct val="200000"/>
              </a:lnSpc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fa-IR" sz="2400" dirty="0">
                <a:solidFill>
                  <a:schemeClr val="accent4">
                    <a:lumMod val="50000"/>
                  </a:schemeClr>
                </a:solidFill>
                <a:cs typeface="B Titr" panose="00000700000000000000" pitchFamily="2" charset="-78"/>
              </a:rPr>
              <a:t>رسانه­های محلی و جلب مشارکت­های منطقه­ای </a:t>
            </a:r>
            <a:endParaRPr lang="en-US" sz="2400" dirty="0">
              <a:solidFill>
                <a:schemeClr val="accent4">
                  <a:lumMod val="50000"/>
                </a:schemeClr>
              </a:solidFill>
              <a:cs typeface="B Titr" panose="00000700000000000000" pitchFamily="2" charset="-78"/>
            </a:endParaRPr>
          </a:p>
          <a:p>
            <a:pPr marL="685800" lvl="0" algn="just" rtl="1">
              <a:lnSpc>
                <a:spcPct val="200000"/>
              </a:lnSpc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fa-IR" sz="2400" dirty="0">
                <a:solidFill>
                  <a:schemeClr val="accent4">
                    <a:lumMod val="50000"/>
                  </a:schemeClr>
                </a:solidFill>
                <a:cs typeface="B Titr" panose="00000700000000000000" pitchFamily="2" charset="-78"/>
              </a:rPr>
              <a:t>پیام رسانه­ ملی برای مخاطبان محلی </a:t>
            </a:r>
            <a:endParaRPr lang="en-US" sz="2400" dirty="0">
              <a:solidFill>
                <a:schemeClr val="accent4">
                  <a:lumMod val="50000"/>
                </a:schemeClr>
              </a:solidFill>
              <a:cs typeface="B Titr" panose="00000700000000000000" pitchFamily="2" charset="-78"/>
            </a:endParaRPr>
          </a:p>
          <a:p>
            <a:pPr marL="685800" lvl="0" algn="just" rtl="1">
              <a:lnSpc>
                <a:spcPct val="200000"/>
              </a:lnSpc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fa-IR" sz="2400" dirty="0">
                <a:solidFill>
                  <a:schemeClr val="accent4">
                    <a:lumMod val="50000"/>
                  </a:schemeClr>
                </a:solidFill>
                <a:cs typeface="B Titr" panose="00000700000000000000" pitchFamily="2" charset="-78"/>
              </a:rPr>
              <a:t>پیام رسانه ملی برای مخاطبان ملی </a:t>
            </a:r>
            <a:endParaRPr lang="en-US" sz="2400" dirty="0">
              <a:solidFill>
                <a:schemeClr val="accent4">
                  <a:lumMod val="50000"/>
                </a:schemeClr>
              </a:solidFill>
              <a:cs typeface="B Titr" panose="00000700000000000000" pitchFamily="2" charset="-78"/>
            </a:endParaRPr>
          </a:p>
          <a:p>
            <a:pPr marL="685800" lvl="0" algn="just" rtl="1">
              <a:lnSpc>
                <a:spcPct val="200000"/>
              </a:lnSpc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fa-IR" sz="2400" dirty="0">
                <a:solidFill>
                  <a:schemeClr val="accent4">
                    <a:lumMod val="50000"/>
                  </a:schemeClr>
                </a:solidFill>
                <a:cs typeface="B Titr" panose="00000700000000000000" pitchFamily="2" charset="-78"/>
              </a:rPr>
              <a:t>رسانه و مطالبه گری از طراحان و هواداری از مردم </a:t>
            </a:r>
            <a:endParaRPr lang="en-US" sz="2400" dirty="0">
              <a:solidFill>
                <a:schemeClr val="accent4">
                  <a:lumMod val="50000"/>
                </a:schemeClr>
              </a:solidFill>
              <a:cs typeface="B Titr" panose="00000700000000000000" pitchFamily="2" charset="-78"/>
            </a:endParaRPr>
          </a:p>
          <a:p>
            <a:pPr marL="685800" algn="just" rtl="1">
              <a:lnSpc>
                <a:spcPct val="200000"/>
              </a:lnSpc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accent4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85954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dirty="0">
                <a:cs typeface="B Titr" panose="00000700000000000000" pitchFamily="2" charset="-78"/>
              </a:rPr>
              <a:t>چرخه مدیریت بحران</a:t>
            </a:r>
            <a:endParaRPr lang="en-US" sz="4400" dirty="0">
              <a:cs typeface="B Titr" panose="00000700000000000000" pitchFamily="2" charset="-78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418" y="1930400"/>
            <a:ext cx="4762500" cy="371475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972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18" y="848497"/>
            <a:ext cx="8596668" cy="856735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>
                <a:solidFill>
                  <a:srgbClr val="FF0000"/>
                </a:solidFill>
                <a:cs typeface="B Titr" panose="00000700000000000000" pitchFamily="2" charset="-78"/>
              </a:rPr>
              <a:t> آسیب پذیری =مخاطره (ریسک) </a:t>
            </a: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>x </a:t>
            </a:r>
            <a:r>
              <a:rPr lang="fa-IR" dirty="0">
                <a:solidFill>
                  <a:srgbClr val="FF0000"/>
                </a:solidFill>
                <a:cs typeface="B Titr" panose="00000700000000000000" pitchFamily="2" charset="-78"/>
              </a:rPr>
              <a:t>خطر</a:t>
            </a:r>
            <a:br>
              <a:rPr lang="fa-IR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718" y="1932910"/>
            <a:ext cx="8596668" cy="3880773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>
                <a:cs typeface="B Titr" panose="00000700000000000000" pitchFamily="2" charset="-78"/>
              </a:rPr>
              <a:t>پیشگیری و کاهش مخاطره مرحله مهم و کلیدی کاهش خسارات و تلفات است</a:t>
            </a:r>
          </a:p>
          <a:p>
            <a:pPr algn="r" rtl="1"/>
            <a:endParaRPr lang="fa-IR" sz="2400" dirty="0">
              <a:cs typeface="B Titr" panose="00000700000000000000" pitchFamily="2" charset="-78"/>
            </a:endParaRPr>
          </a:p>
          <a:p>
            <a:pPr algn="r" rtl="1"/>
            <a:r>
              <a:rPr lang="fa-IR" sz="2400" dirty="0">
                <a:cs typeface="B Titr" panose="00000700000000000000" pitchFamily="2" charset="-78"/>
              </a:rPr>
              <a:t>خطر حذف شدنی نیست، مخاطره قابل کاهش است</a:t>
            </a:r>
          </a:p>
          <a:p>
            <a:pPr marL="0" indent="0" algn="r" rtl="1">
              <a:buNone/>
            </a:pPr>
            <a:endParaRPr lang="fa-IR" sz="2400" dirty="0">
              <a:cs typeface="B Titr" panose="00000700000000000000" pitchFamily="2" charset="-78"/>
            </a:endParaRPr>
          </a:p>
          <a:p>
            <a:pPr algn="r" rtl="1"/>
            <a:r>
              <a:rPr lang="fa-IR" sz="2400" dirty="0">
                <a:cs typeface="B Titr" panose="00000700000000000000" pitchFamily="2" charset="-78"/>
              </a:rPr>
              <a:t>آسیب پذیری جامعه جنبه اقتصادی ، فیزیکی و انسانی دارد</a:t>
            </a:r>
          </a:p>
          <a:p>
            <a:pPr algn="r" rtl="1"/>
            <a:endParaRPr lang="fa-IR" sz="2400" dirty="0">
              <a:cs typeface="B Titr" panose="00000700000000000000" pitchFamily="2" charset="-78"/>
            </a:endParaRPr>
          </a:p>
          <a:p>
            <a:pPr algn="r" rtl="1"/>
            <a:r>
              <a:rPr lang="fa-IR" sz="2400" dirty="0">
                <a:cs typeface="B Titr" panose="00000700000000000000" pitchFamily="2" charset="-78"/>
              </a:rPr>
              <a:t>سامانه های نظارتی و هشدار سریع و افکار عمومی راهی برای  کاهش مخاطره است</a:t>
            </a:r>
            <a:endParaRPr lang="en-US" sz="2400" dirty="0"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84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922639"/>
            <a:ext cx="8596668" cy="5118724"/>
          </a:xfrm>
        </p:spPr>
        <p:txBody>
          <a:bodyPr>
            <a:noAutofit/>
          </a:bodyPr>
          <a:lstStyle/>
          <a:p>
            <a:pPr algn="r" rtl="1"/>
            <a:r>
              <a:rPr lang="fa-IR" sz="2400" dirty="0">
                <a:cs typeface="B Titr" panose="00000700000000000000" pitchFamily="2" charset="-78"/>
              </a:rPr>
              <a:t>شناسایی خطر در وهله اول قرار دارد . رسانه ها منبع انتشار خطر و نقاط آسیب پذیر هستند</a:t>
            </a:r>
          </a:p>
          <a:p>
            <a:pPr algn="r" rtl="1"/>
            <a:endParaRPr lang="fa-IR" sz="2400" dirty="0">
              <a:cs typeface="B Titr" panose="00000700000000000000" pitchFamily="2" charset="-78"/>
            </a:endParaRPr>
          </a:p>
          <a:p>
            <a:pPr algn="r" rtl="1"/>
            <a:r>
              <a:rPr lang="fa-IR" sz="2400" dirty="0">
                <a:cs typeface="B Titr" panose="00000700000000000000" pitchFamily="2" charset="-78"/>
              </a:rPr>
              <a:t>بسیاری از تلفات و خسارت ها ناشی از عدم آگاهی مردم نسبت به مخاطرات و شیوه های کاهش خطر است</a:t>
            </a:r>
          </a:p>
          <a:p>
            <a:pPr algn="r" rtl="1"/>
            <a:endParaRPr lang="fa-IR" sz="2400" dirty="0">
              <a:cs typeface="B Titr" panose="00000700000000000000" pitchFamily="2" charset="-78"/>
            </a:endParaRPr>
          </a:p>
          <a:p>
            <a:pPr algn="r" rtl="1"/>
            <a:r>
              <a:rPr lang="fa-IR" sz="2400" dirty="0">
                <a:cs typeface="B Titr" panose="00000700000000000000" pitchFamily="2" charset="-78"/>
              </a:rPr>
              <a:t>آسیب پذیری جامعه ویژه مراکز حیاتی و حساس مثل مدارس، مراکز درمانی خطوط ارتباطی، شریان های حیاتی (آب ، برق ، گاز و مخابرات) باید از سوی خبرنگاران شناسایی و اطلاع رسانی شود</a:t>
            </a:r>
            <a:endParaRPr lang="en-US" sz="2400" dirty="0"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408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956" y="832022"/>
            <a:ext cx="8120677" cy="4953967"/>
          </a:xfrm>
        </p:spPr>
        <p:txBody>
          <a:bodyPr>
            <a:noAutofit/>
          </a:bodyPr>
          <a:lstStyle/>
          <a:p>
            <a:pPr algn="r" rtl="1"/>
            <a:r>
              <a:rPr lang="fa-IR" sz="2400" dirty="0">
                <a:cs typeface="B Titr" panose="00000700000000000000" pitchFamily="2" charset="-78"/>
              </a:rPr>
              <a:t>آموزش و اطلاع رسانی بعنوان دو کارکرد رسانه باعث آمادگی و هوشیاری مردم می شود</a:t>
            </a:r>
          </a:p>
          <a:p>
            <a:pPr algn="r" rtl="1"/>
            <a:endParaRPr lang="fa-IR" sz="2400" dirty="0">
              <a:cs typeface="B Titr" panose="00000700000000000000" pitchFamily="2" charset="-78"/>
            </a:endParaRPr>
          </a:p>
          <a:p>
            <a:pPr algn="r" rtl="1"/>
            <a:r>
              <a:rPr lang="fa-IR" sz="2400" dirty="0">
                <a:cs typeface="B Titr" panose="00000700000000000000" pitchFamily="2" charset="-78"/>
              </a:rPr>
              <a:t>مردم از طریق رسانه باید بدانند قبل از حادثه برای کمتر آسیب دیدن چه کنند، درزمان حادثه برای نجات خود و کمک به اطرافیان چه کنند و سپس در مرحله بازسازی و بازتوانی چه اقداماتی مهم است</a:t>
            </a:r>
          </a:p>
          <a:p>
            <a:pPr algn="r" rtl="1"/>
            <a:endParaRPr lang="fa-IR" sz="2400" dirty="0">
              <a:cs typeface="B Titr" panose="00000700000000000000" pitchFamily="2" charset="-78"/>
            </a:endParaRPr>
          </a:p>
          <a:p>
            <a:pPr algn="r" rtl="1"/>
            <a:r>
              <a:rPr lang="fa-IR" sz="2400" dirty="0">
                <a:cs typeface="B Titr" panose="00000700000000000000" pitchFamily="2" charset="-78"/>
              </a:rPr>
              <a:t>رسانه صدای کارشناسان و دانشمندان را در مورد مخاطرات منعکس </a:t>
            </a:r>
            <a:br>
              <a:rPr lang="fa-IR" sz="2400" dirty="0">
                <a:cs typeface="B Titr" panose="00000700000000000000" pitchFamily="2" charset="-78"/>
              </a:rPr>
            </a:br>
            <a:r>
              <a:rPr lang="fa-IR" sz="2400" dirty="0">
                <a:cs typeface="B Titr" panose="00000700000000000000" pitchFamily="2" charset="-78"/>
              </a:rPr>
              <a:t>می کند، تا هشدار آنان به مردم و مسئولان منتقل شود</a:t>
            </a:r>
            <a:endParaRPr lang="en-US" sz="2400" dirty="0"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097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7421"/>
            <a:ext cx="8596668" cy="3880773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>
                <a:cs typeface="B Titr" panose="00000700000000000000" pitchFamily="2" charset="-78"/>
              </a:rPr>
              <a:t>چند مثال: فرسوده بودن شریان های حیاتی، ساخت و ساز در حریم گسل ها، بافت فرسوده، مراکز درمانی ، آموزشی و .... (حتی جابجایی نقاط مسکونی)</a:t>
            </a:r>
          </a:p>
          <a:p>
            <a:pPr algn="r" rtl="1"/>
            <a:endParaRPr lang="fa-IR" sz="2400" dirty="0">
              <a:cs typeface="B Titr" panose="00000700000000000000" pitchFamily="2" charset="-78"/>
            </a:endParaRPr>
          </a:p>
          <a:p>
            <a:pPr algn="r" rtl="1"/>
            <a:r>
              <a:rPr lang="fa-IR" sz="2400" dirty="0">
                <a:cs typeface="B Titr" panose="00000700000000000000" pitchFamily="2" charset="-78"/>
              </a:rPr>
              <a:t>رسانه باید در زمان حادثه از شبکه های مستقل ارتباطی برخوردار باشد</a:t>
            </a:r>
          </a:p>
          <a:p>
            <a:pPr algn="r" rtl="1"/>
            <a:endParaRPr lang="fa-IR" sz="2400" dirty="0">
              <a:cs typeface="B Titr" panose="00000700000000000000" pitchFamily="2" charset="-78"/>
            </a:endParaRPr>
          </a:p>
          <a:p>
            <a:pPr algn="r" rtl="1"/>
            <a:r>
              <a:rPr lang="fa-IR" sz="2400" dirty="0">
                <a:cs typeface="B Titr" panose="00000700000000000000" pitchFamily="2" charset="-78"/>
              </a:rPr>
              <a:t>خبرنگاران و گزارشگران در برخی حوادث تنها منبع منتقل کننده نیازهای آسیب دیدگان هستند تا کمک های مردمی جمع آوری شوند</a:t>
            </a:r>
            <a:endParaRPr lang="en-US" sz="2400" dirty="0"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208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004" y="1147335"/>
            <a:ext cx="8596668" cy="4404968"/>
          </a:xfrm>
        </p:spPr>
        <p:txBody>
          <a:bodyPr>
            <a:normAutofit/>
          </a:bodyPr>
          <a:lstStyle/>
          <a:p>
            <a:pPr algn="r" rtl="1"/>
            <a:r>
              <a:rPr lang="fa-IR" sz="2000" dirty="0">
                <a:cs typeface="B Titr" panose="00000700000000000000" pitchFamily="2" charset="-78"/>
              </a:rPr>
              <a:t>در برخی از سوانح 70 درصد تخریب ها ناشی از ضعف در ساخت و ساز است نظارت رسانه ها در این حوزه ضروری است</a:t>
            </a:r>
          </a:p>
          <a:p>
            <a:pPr algn="r" rtl="1"/>
            <a:endParaRPr lang="fa-IR" sz="2000" dirty="0">
              <a:cs typeface="B Titr" panose="00000700000000000000" pitchFamily="2" charset="-78"/>
            </a:endParaRPr>
          </a:p>
          <a:p>
            <a:pPr algn="r" rtl="1"/>
            <a:r>
              <a:rPr lang="fa-IR" sz="2000" dirty="0">
                <a:cs typeface="B Titr" panose="00000700000000000000" pitchFamily="2" charset="-78"/>
              </a:rPr>
              <a:t>مثال: ساختمان های تاریخی باید از برنامه های مشخصی برای کاهش مخاطره برخوردار باشند. سامانه فرماندهی حادثه داشته باشند</a:t>
            </a:r>
          </a:p>
          <a:p>
            <a:pPr algn="r" rtl="1"/>
            <a:endParaRPr lang="fa-IR" sz="2000" dirty="0">
              <a:cs typeface="B Titr" panose="00000700000000000000" pitchFamily="2" charset="-78"/>
            </a:endParaRPr>
          </a:p>
          <a:p>
            <a:pPr algn="r" rtl="1"/>
            <a:r>
              <a:rPr lang="fa-IR" sz="2000" dirty="0">
                <a:cs typeface="B Titr" panose="00000700000000000000" pitchFamily="2" charset="-78"/>
              </a:rPr>
              <a:t>خبرنگاران باید با مفاهیم ، تعاریف و ویژگی های هر یک از پدیده های طبیعی آشنا باشند اطلاعات کلی کافی نیست</a:t>
            </a:r>
          </a:p>
          <a:p>
            <a:pPr marL="0" indent="0" algn="r" rtl="1">
              <a:buNone/>
            </a:pPr>
            <a:endParaRPr lang="fa-IR" sz="2000" dirty="0">
              <a:cs typeface="B Titr" panose="00000700000000000000" pitchFamily="2" charset="-78"/>
            </a:endParaRPr>
          </a:p>
          <a:p>
            <a:pPr algn="r" rtl="1"/>
            <a:r>
              <a:rPr lang="fa-IR" sz="2000" dirty="0">
                <a:cs typeface="B Titr" panose="00000700000000000000" pitchFamily="2" charset="-78"/>
              </a:rPr>
              <a:t>خبرنگاری بحران یکی از شاخه های خبرنگاری است . پوشش مناسب اخبار بحران ها نیازمند دانش و تجربه کافی است</a:t>
            </a: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47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053" y="403654"/>
            <a:ext cx="8596668" cy="5400141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fa-IR" sz="2800" dirty="0">
                <a:cs typeface="B Titr" panose="00000700000000000000" pitchFamily="2" charset="-78"/>
              </a:rPr>
              <a:t> </a:t>
            </a:r>
            <a:endParaRPr lang="en-US" sz="2800" dirty="0">
              <a:cs typeface="B Titr" panose="000007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sz="2800" dirty="0">
                <a:solidFill>
                  <a:schemeClr val="tx1"/>
                </a:solidFill>
                <a:cs typeface="B Titr" panose="00000700000000000000" pitchFamily="2" charset="-78"/>
              </a:rPr>
              <a:t>آشنایی خبرنگاران با مراکز فعال حوزه خدمات اضطراری و مدیریت </a:t>
            </a:r>
            <a:endParaRPr lang="en-US" sz="2800" dirty="0">
              <a:solidFill>
                <a:schemeClr val="tx1"/>
              </a:solidFill>
              <a:cs typeface="B Titr" panose="00000700000000000000" pitchFamily="2" charset="-78"/>
            </a:endParaRPr>
          </a:p>
          <a:p>
            <a:pPr marL="0" indent="0" algn="r" rtl="1">
              <a:buNone/>
            </a:pPr>
            <a:r>
              <a:rPr lang="fa-IR" sz="2800" dirty="0">
                <a:solidFill>
                  <a:schemeClr val="tx1"/>
                </a:solidFill>
                <a:cs typeface="B Titr" panose="00000700000000000000" pitchFamily="2" charset="-78"/>
              </a:rPr>
              <a:t>بحران </a:t>
            </a:r>
            <a:r>
              <a:rPr lang="fa-IR" sz="2800" dirty="0">
                <a:cs typeface="B Titr" panose="00000700000000000000" pitchFamily="2" charset="-78"/>
              </a:rPr>
              <a:t>و آشنایی با قوانین مربوطه ، اسناد بالادستی ، دانش حوادث و </a:t>
            </a:r>
            <a:endParaRPr lang="en-US" sz="2800" dirty="0">
              <a:cs typeface="B Titr" panose="00000700000000000000" pitchFamily="2" charset="-78"/>
            </a:endParaRPr>
          </a:p>
          <a:p>
            <a:pPr marL="0" indent="0" algn="r" rtl="1">
              <a:buNone/>
            </a:pPr>
            <a:r>
              <a:rPr lang="fa-IR" sz="2800" dirty="0">
                <a:cs typeface="B Titr" panose="00000700000000000000" pitchFamily="2" charset="-78"/>
              </a:rPr>
              <a:t>سوانح ومراکز جهانی فعال در این حوزه ضروری است </a:t>
            </a:r>
          </a:p>
          <a:p>
            <a:pPr marL="0" indent="0" algn="r" rtl="1">
              <a:buNone/>
            </a:pPr>
            <a:endParaRPr lang="fa-IR" sz="2800" dirty="0">
              <a:cs typeface="B Titr" panose="00000700000000000000" pitchFamily="2" charset="-78"/>
            </a:endParaRPr>
          </a:p>
          <a:p>
            <a:pPr marL="0" indent="0" algn="r" rtl="1">
              <a:buNone/>
            </a:pPr>
            <a:r>
              <a:rPr lang="fa-IR" sz="2800" dirty="0">
                <a:solidFill>
                  <a:srgbClr val="FF0000"/>
                </a:solidFill>
                <a:cs typeface="B Titr" panose="00000700000000000000" pitchFamily="2" charset="-78"/>
              </a:rPr>
              <a:t>مانند: </a:t>
            </a:r>
            <a:r>
              <a:rPr lang="fa-IR" sz="2800" dirty="0">
                <a:cs typeface="B Titr" panose="00000700000000000000" pitchFamily="2" charset="-78"/>
              </a:rPr>
              <a:t>سازمان مدیریت بحران کشور ، اورژانس ، هلال احمر </a:t>
            </a:r>
          </a:p>
          <a:p>
            <a:pPr marL="0" indent="0" algn="r" rtl="1">
              <a:buNone/>
            </a:pPr>
            <a:br>
              <a:rPr lang="fa-IR" sz="2800" dirty="0">
                <a:cs typeface="B Titr" panose="00000700000000000000" pitchFamily="2" charset="-78"/>
              </a:rPr>
            </a:br>
            <a:r>
              <a:rPr lang="fa-IR" sz="2800" dirty="0">
                <a:cs typeface="B Titr" panose="00000700000000000000" pitchFamily="2" charset="-78"/>
              </a:rPr>
              <a:t>سی آر ای دی (مرکز تحقیقات اپیدمولوژی سوانح) </a:t>
            </a:r>
          </a:p>
          <a:p>
            <a:pPr marL="0" indent="0" algn="r" rtl="1">
              <a:buNone/>
            </a:pPr>
            <a:br>
              <a:rPr lang="fa-IR" sz="2800" dirty="0">
                <a:cs typeface="B Titr" panose="00000700000000000000" pitchFamily="2" charset="-78"/>
              </a:rPr>
            </a:br>
            <a:r>
              <a:rPr lang="fa-IR" sz="2800" dirty="0">
                <a:cs typeface="B Titr" panose="00000700000000000000" pitchFamily="2" charset="-78"/>
              </a:rPr>
              <a:t> آی اس دی آر (مرکز استراتژی جهانی کاهش بلایا) </a:t>
            </a:r>
          </a:p>
          <a:p>
            <a:pPr marL="0" indent="0" algn="r" rtl="1">
              <a:buNone/>
            </a:pPr>
            <a:br>
              <a:rPr lang="fa-IR" sz="2800" dirty="0">
                <a:cs typeface="B Titr" panose="00000700000000000000" pitchFamily="2" charset="-78"/>
              </a:rPr>
            </a:br>
            <a:r>
              <a:rPr lang="fa-IR" sz="2800" dirty="0">
                <a:cs typeface="B Titr" panose="00000700000000000000" pitchFamily="2" charset="-78"/>
              </a:rPr>
              <a:t> آی اف آر سی (مرکز انتشار گزارش حوادث و سوانح )</a:t>
            </a:r>
          </a:p>
          <a:p>
            <a:pPr algn="r" rtl="1"/>
            <a:endParaRPr lang="en-US" sz="2800" dirty="0"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39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450</TotalTime>
  <Words>1553</Words>
  <Application>Microsoft Office PowerPoint</Application>
  <PresentationFormat>Widescreen</PresentationFormat>
  <Paragraphs>133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Trebuchet MS</vt:lpstr>
      <vt:lpstr>Wingdings</vt:lpstr>
      <vt:lpstr>Wingdings 3</vt:lpstr>
      <vt:lpstr>Facet</vt:lpstr>
      <vt:lpstr>خبرنگاری بحران</vt:lpstr>
      <vt:lpstr>PowerPoint Presentation</vt:lpstr>
      <vt:lpstr>چرخه مدیریت بحران</vt:lpstr>
      <vt:lpstr> آسیب پذیری =مخاطره (ریسک) x خطر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چالش اصلی رسانه ها</vt:lpstr>
      <vt:lpstr>رابطه رسانه ها با بحران های طبیعی و حوادث انسان ساز </vt:lpstr>
      <vt:lpstr>مدل: بحران ـ رسانه ـ جامعه: </vt:lpstr>
      <vt:lpstr>PowerPoint Presentation</vt:lpstr>
      <vt:lpstr>PowerPoint Presentation</vt:lpstr>
      <vt:lpstr>رسانه ها بحران زا و بحران زدا </vt:lpstr>
      <vt:lpstr>PowerPoint Presentation</vt:lpstr>
      <vt:lpstr>PowerPoint Presentation</vt:lpstr>
      <vt:lpstr>ضرورت تعامل سازمان های مسئول با رسانه ها در زمان بحران: </vt:lpstr>
      <vt:lpstr>ظرفیت رسانه ها برای جلب مشارکت عمومی  و ایجاد همبستگی و انسجام ملی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نقش اطلاع رسانی و آگاهی در چرخه بحران و مدیریت رسانه در بحران</dc:title>
  <dc:creator>sadeghi.s</dc:creator>
  <cp:lastModifiedBy>a</cp:lastModifiedBy>
  <cp:revision>87</cp:revision>
  <cp:lastPrinted>2019-11-26T12:06:05Z</cp:lastPrinted>
  <dcterms:created xsi:type="dcterms:W3CDTF">2017-05-01T11:17:31Z</dcterms:created>
  <dcterms:modified xsi:type="dcterms:W3CDTF">2022-08-06T12:16:44Z</dcterms:modified>
</cp:coreProperties>
</file>