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7" r:id="rId16"/>
    <p:sldId id="271" r:id="rId17"/>
    <p:sldId id="278" r:id="rId18"/>
    <p:sldId id="272" r:id="rId19"/>
    <p:sldId id="274" r:id="rId20"/>
    <p:sldId id="275" r:id="rId21"/>
    <p:sldId id="279" r:id="rId22"/>
    <p:sldId id="280" r:id="rId2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0" d="100"/>
          <a:sy n="60" d="100"/>
        </p:scale>
        <p:origin x="-744"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1486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249477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15225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62026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59202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256764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360564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149519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212555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375795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48A3A-D749-4ED6-9B7E-1DB0D41C38D5}" type="datetimeFigureOut">
              <a:rPr lang="fa-IR" smtClean="0"/>
              <a:pPr/>
              <a:t>09/14/1442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134022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048A3A-D749-4ED6-9B7E-1DB0D41C38D5}" type="datetimeFigureOut">
              <a:rPr lang="fa-IR" smtClean="0"/>
              <a:pPr/>
              <a:t>09/14/1442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05659F-4360-489C-860F-BEF3B1A931C8}" type="slidenum">
              <a:rPr lang="fa-IR" smtClean="0"/>
              <a:pPr/>
              <a:t>‹#›</a:t>
            </a:fld>
            <a:endParaRPr lang="fa-IR"/>
          </a:p>
        </p:txBody>
      </p:sp>
    </p:spTree>
    <p:extLst>
      <p:ext uri="{BB962C8B-B14F-4D97-AF65-F5344CB8AC3E}">
        <p14:creationId xmlns:p14="http://schemas.microsoft.com/office/powerpoint/2010/main" xmlns="" val="261323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331640" y="1484784"/>
            <a:ext cx="6480720" cy="4524315"/>
          </a:xfrm>
          <a:prstGeom prst="rect">
            <a:avLst/>
          </a:prstGeom>
        </p:spPr>
        <p:txBody>
          <a:bodyPr wrap="square">
            <a:spAutoFit/>
          </a:bodyPr>
          <a:lstStyle/>
          <a:p>
            <a:pPr algn="ctr"/>
            <a:endParaRPr lang="fa-IR" b="1" dirty="0" smtClean="0"/>
          </a:p>
          <a:p>
            <a:pPr algn="ctr"/>
            <a:r>
              <a:rPr lang="fa-IR" b="1" dirty="0" smtClean="0"/>
              <a:t> معرفی و گزارش عملکرد دفتر مطالعات وبرنامه ریزی رسانه ها</a:t>
            </a:r>
          </a:p>
          <a:p>
            <a:pPr algn="ctr"/>
            <a:endParaRPr lang="fa-IR" b="1" dirty="0" smtClean="0"/>
          </a:p>
          <a:p>
            <a:pPr algn="ctr"/>
            <a:r>
              <a:rPr lang="fa-IR" b="1" dirty="0" smtClean="0"/>
              <a:t>در سال 1399 </a:t>
            </a:r>
          </a:p>
          <a:p>
            <a:pPr algn="ctr"/>
            <a:endParaRPr lang="fa-IR" b="1" dirty="0"/>
          </a:p>
          <a:p>
            <a:pPr algn="ctr"/>
            <a:endParaRPr lang="fa-IR" b="1" dirty="0" smtClean="0"/>
          </a:p>
          <a:p>
            <a:pPr algn="ctr"/>
            <a:endParaRPr lang="fa-IR" b="1" dirty="0"/>
          </a:p>
          <a:p>
            <a:pPr algn="ctr"/>
            <a:endParaRPr lang="fa-IR" b="1" dirty="0"/>
          </a:p>
          <a:p>
            <a:pPr algn="ctr"/>
            <a:r>
              <a:rPr lang="fa-IR" b="1" smtClean="0"/>
              <a:t>گردآوری و تهیه پاورپوینت: </a:t>
            </a:r>
            <a:r>
              <a:rPr lang="fa-IR" b="1" dirty="0" smtClean="0"/>
              <a:t>الهه اردلانی</a:t>
            </a:r>
          </a:p>
          <a:p>
            <a:pPr algn="ctr"/>
            <a:endParaRPr lang="fa-IR" b="1" dirty="0" smtClean="0"/>
          </a:p>
          <a:p>
            <a:pPr algn="ctr"/>
            <a:r>
              <a:rPr lang="fa-IR" b="1" dirty="0" smtClean="0"/>
              <a:t>روابط عمومی دفتر مطالعات وبرنامه ریزی رسانه ها</a:t>
            </a:r>
          </a:p>
          <a:p>
            <a:pPr algn="ctr"/>
            <a:endParaRPr lang="fa-IR" b="1" dirty="0" smtClean="0"/>
          </a:p>
          <a:p>
            <a:pPr algn="ctr"/>
            <a:endParaRPr lang="fa-IR" b="1" dirty="0" smtClean="0"/>
          </a:p>
          <a:p>
            <a:pPr algn="ctr"/>
            <a:endParaRPr lang="fa-IR" b="1" dirty="0" smtClean="0"/>
          </a:p>
          <a:p>
            <a:pPr algn="ctr"/>
            <a:endParaRPr lang="fa-IR" b="1" dirty="0" smtClean="0"/>
          </a:p>
          <a:p>
            <a:pPr algn="ctr"/>
            <a:r>
              <a:rPr lang="fa-IR" b="1" dirty="0" smtClean="0"/>
              <a:t>بهار 1400</a:t>
            </a:r>
            <a:endParaRPr lang="fa-IR" dirty="0"/>
          </a:p>
        </p:txBody>
      </p:sp>
    </p:spTree>
    <p:extLst>
      <p:ext uri="{BB962C8B-B14F-4D97-AF65-F5344CB8AC3E}">
        <p14:creationId xmlns:p14="http://schemas.microsoft.com/office/powerpoint/2010/main" xmlns="" val="24716583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51520" y="692696"/>
            <a:ext cx="8424936" cy="5909310"/>
          </a:xfrm>
          <a:prstGeom prst="rect">
            <a:avLst/>
          </a:prstGeom>
        </p:spPr>
        <p:txBody>
          <a:bodyPr wrap="square">
            <a:spAutoFit/>
          </a:bodyPr>
          <a:lstStyle/>
          <a:p>
            <a:r>
              <a:rPr lang="fa-IR" dirty="0" smtClean="0">
                <a:cs typeface="B Nazanin" panose="00000400000000000000" pitchFamily="2" charset="-78"/>
              </a:rPr>
              <a:t>41.	بررسی صفحه اول روزنامه‌ها به مناسبت هفته دولت (شهریور 1399) </a:t>
            </a:r>
          </a:p>
          <a:p>
            <a:r>
              <a:rPr lang="fa-IR" dirty="0" smtClean="0">
                <a:cs typeface="B Nazanin" panose="00000400000000000000" pitchFamily="2" charset="-78"/>
              </a:rPr>
              <a:t>42.	منظومه کلامی امام خمینی (ره) در حوزه رسانه و مطبوعات ( شهریور 1399) </a:t>
            </a:r>
          </a:p>
          <a:p>
            <a:r>
              <a:rPr lang="fa-IR" dirty="0" smtClean="0">
                <a:cs typeface="B Nazanin" panose="00000400000000000000" pitchFamily="2" charset="-78"/>
              </a:rPr>
              <a:t>43.	بررسی بازنمایی مطالب حوزه نماز در روزنامه‌ها (12 مهر 1399) </a:t>
            </a:r>
          </a:p>
          <a:p>
            <a:r>
              <a:rPr lang="fa-IR" dirty="0" smtClean="0">
                <a:cs typeface="B Nazanin" panose="00000400000000000000" pitchFamily="2" charset="-78"/>
              </a:rPr>
              <a:t>44.	بررسی تیتر مطالب امید آفرین در روزنامه‌ها ( مهر 1399)</a:t>
            </a:r>
          </a:p>
          <a:p>
            <a:r>
              <a:rPr lang="fa-IR" dirty="0" smtClean="0">
                <a:cs typeface="B Nazanin" panose="00000400000000000000" pitchFamily="2" charset="-78"/>
              </a:rPr>
              <a:t>45.	رصد اخبار و مطالب پیرامون اظهارات رئیس جمهور در خصوص مقایسه اقتصاد آلمان و ایران (21 مهر 1399)</a:t>
            </a:r>
          </a:p>
          <a:p>
            <a:r>
              <a:rPr lang="fa-IR" dirty="0" smtClean="0">
                <a:cs typeface="B Nazanin" panose="00000400000000000000" pitchFamily="2" charset="-78"/>
              </a:rPr>
              <a:t>46.	بررسی بازنمایی جنگ قره باغ در روزنامه‌ها (28 مهر 1399) </a:t>
            </a:r>
          </a:p>
          <a:p>
            <a:r>
              <a:rPr lang="fa-IR" dirty="0" smtClean="0">
                <a:cs typeface="B Nazanin" panose="00000400000000000000" pitchFamily="2" charset="-78"/>
              </a:rPr>
              <a:t>47.	رصد و بررسی اظهارات مسئولین در خصوص افزایش بیماری کرونا و تعطیلی شهر تهران (30 مهر 1399) </a:t>
            </a:r>
          </a:p>
          <a:p>
            <a:r>
              <a:rPr lang="fa-IR" dirty="0" smtClean="0">
                <a:cs typeface="B Nazanin" panose="00000400000000000000" pitchFamily="2" charset="-78"/>
              </a:rPr>
              <a:t>48.	رصد اخبار و مطالب در خصوص پناهجویان ایرانی (11 آبان 1399) </a:t>
            </a:r>
          </a:p>
          <a:p>
            <a:r>
              <a:rPr lang="fa-IR" dirty="0" smtClean="0">
                <a:cs typeface="B Nazanin" panose="00000400000000000000" pitchFamily="2" charset="-78"/>
              </a:rPr>
              <a:t>49.	بازتاب اظهارات متناقض مسئولین در خصوص ویروس کرونا در روزنامه‌ها، خبرگزاری‌ها و پایگاه‌های خبری و تحلیلی (14 آبان 1399) </a:t>
            </a:r>
          </a:p>
          <a:p>
            <a:r>
              <a:rPr lang="fa-IR" dirty="0" smtClean="0">
                <a:cs typeface="B Nazanin" panose="00000400000000000000" pitchFamily="2" charset="-78"/>
              </a:rPr>
              <a:t>50.	بازنمایی فرهنگ اهدای عضو در روزنامه‌ها، خبرگزار‌ی‌ها و پایگاه های خبری و تحلیلی(19 آبان 1399)</a:t>
            </a:r>
          </a:p>
          <a:p>
            <a:r>
              <a:rPr lang="fa-IR" dirty="0" smtClean="0">
                <a:cs typeface="B Nazanin" panose="00000400000000000000" pitchFamily="2" charset="-78"/>
              </a:rPr>
              <a:t>51.	بازتاب تصمیمات ستاد ملی مبارزه با کرونا و عدم اعلام تعطیلی در کلان‌شهرها،بخصوص تهران در رسانه‌ها</a:t>
            </a:r>
          </a:p>
          <a:p>
            <a:r>
              <a:rPr lang="fa-IR" dirty="0" smtClean="0">
                <a:cs typeface="B Nazanin" panose="00000400000000000000" pitchFamily="2" charset="-78"/>
              </a:rPr>
              <a:t>(25 آبان 1399)</a:t>
            </a:r>
          </a:p>
          <a:p>
            <a:r>
              <a:rPr lang="fa-IR" dirty="0" smtClean="0">
                <a:cs typeface="B Nazanin" panose="00000400000000000000" pitchFamily="2" charset="-78"/>
              </a:rPr>
              <a:t>52.	 رصد اخبار و مطالب مربوط به اختلاف مجلس شورای اسلامی  و دولت (15 آذر 1399)</a:t>
            </a:r>
          </a:p>
          <a:p>
            <a:r>
              <a:rPr lang="fa-IR" dirty="0" smtClean="0">
                <a:cs typeface="B Nazanin" panose="00000400000000000000" pitchFamily="2" charset="-78"/>
              </a:rPr>
              <a:t>53.	رصد مطالب در خصوص بازنمایی اخبار ناامید کننده در رسانه‌های فارسی زبان خارج از کشور (24 آذر 1399)</a:t>
            </a:r>
          </a:p>
          <a:p>
            <a:r>
              <a:rPr lang="fa-IR" dirty="0" smtClean="0">
                <a:cs typeface="B Nazanin" panose="00000400000000000000" pitchFamily="2" charset="-78"/>
              </a:rPr>
              <a:t>54.	بررسی مطالب و بازنمایی ابهام آفرینی در خصوص اظهارات نمایندگان مجلس شورای اسلامی (2 دی 1399)</a:t>
            </a:r>
          </a:p>
          <a:p>
            <a:r>
              <a:rPr lang="fa-IR" dirty="0" smtClean="0">
                <a:cs typeface="B Nazanin" panose="00000400000000000000" pitchFamily="2" charset="-78"/>
              </a:rPr>
              <a:t>55.	رصد مطالب و بازنمایی ابهام آفرینی خرید واکسن کرونا و تاثیر تحریم‌های آمریکا علیه ایران و عدم تصویب </a:t>
            </a:r>
            <a:r>
              <a:rPr lang="en-US" dirty="0" smtClean="0">
                <a:cs typeface="B Nazanin" panose="00000400000000000000" pitchFamily="2" charset="-78"/>
              </a:rPr>
              <a:t>FATF</a:t>
            </a:r>
            <a:r>
              <a:rPr lang="fa-IR" dirty="0" smtClean="0">
                <a:cs typeface="B Nazanin" panose="00000400000000000000" pitchFamily="2" charset="-78"/>
              </a:rPr>
              <a:t>توسط ایران (3 دی 1399)</a:t>
            </a:r>
            <a:endParaRPr lang="fa-IR" dirty="0">
              <a:cs typeface="B Nazanin" panose="00000400000000000000" pitchFamily="2" charset="-78"/>
            </a:endParaRPr>
          </a:p>
        </p:txBody>
      </p:sp>
    </p:spTree>
    <p:extLst>
      <p:ext uri="{BB962C8B-B14F-4D97-AF65-F5344CB8AC3E}">
        <p14:creationId xmlns:p14="http://schemas.microsoft.com/office/powerpoint/2010/main" xmlns="" val="3080746206"/>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10497" y="1124744"/>
            <a:ext cx="8352928" cy="3970318"/>
          </a:xfrm>
          <a:prstGeom prst="rect">
            <a:avLst/>
          </a:prstGeom>
        </p:spPr>
        <p:txBody>
          <a:bodyPr wrap="square">
            <a:spAutoFit/>
          </a:bodyPr>
          <a:lstStyle/>
          <a:p>
            <a:r>
              <a:rPr lang="fa-IR" dirty="0" smtClean="0">
                <a:cs typeface="B Nazanin" panose="00000400000000000000" pitchFamily="2" charset="-78"/>
              </a:rPr>
              <a:t>56.	رصد مطالب و بازنمایی ابهام‌آفرینی رسانه‌های فارسی زبان خارج از کشور در خصوص لایحه </a:t>
            </a:r>
            <a:r>
              <a:rPr lang="en-US" dirty="0" smtClean="0">
                <a:cs typeface="B Nazanin" panose="00000400000000000000" pitchFamily="2" charset="-78"/>
              </a:rPr>
              <a:t>FATF</a:t>
            </a:r>
            <a:r>
              <a:rPr lang="fa-IR" dirty="0" smtClean="0">
                <a:cs typeface="B Nazanin" panose="00000400000000000000" pitchFamily="2" charset="-78"/>
              </a:rPr>
              <a:t>و واکسن کرونا (6 دی 1399) </a:t>
            </a:r>
          </a:p>
          <a:p>
            <a:r>
              <a:rPr lang="fa-IR" dirty="0" smtClean="0">
                <a:cs typeface="B Nazanin" panose="00000400000000000000" pitchFamily="2" charset="-78"/>
              </a:rPr>
              <a:t>57.	رصد مطالب و بازنمایی ابهام آفرینی رسانه‌های فارسی زبان خارج از کشور درخصوص خرید و تولید واکسن کرونا توسط ایران (8 دی 1399) </a:t>
            </a:r>
          </a:p>
          <a:p>
            <a:r>
              <a:rPr lang="fa-IR" dirty="0" smtClean="0">
                <a:cs typeface="B Nazanin" panose="00000400000000000000" pitchFamily="2" charset="-78"/>
              </a:rPr>
              <a:t>58.	رصد مطالب رسانه‌های فارسی زبان خارج از کشور در خصوص فرا رسیدن اولین سالگرد شهادت سردار قاسم سیلمانی (14 دی 1399)</a:t>
            </a:r>
          </a:p>
          <a:p>
            <a:r>
              <a:rPr lang="fa-IR" dirty="0" smtClean="0">
                <a:cs typeface="B Nazanin" panose="00000400000000000000" pitchFamily="2" charset="-78"/>
              </a:rPr>
              <a:t>59.	رصد اخبار و مطالب رسانه‌های فارسی زبان خارج از کشور و افزایش میزان آلودگی هوا (16دی 1399) </a:t>
            </a:r>
          </a:p>
          <a:p>
            <a:r>
              <a:rPr lang="fa-IR" dirty="0" smtClean="0">
                <a:cs typeface="B Nazanin" panose="00000400000000000000" pitchFamily="2" charset="-78"/>
              </a:rPr>
              <a:t>60.	بررسی صفحه اول روزنامه‌های سراسری و سالگرد شهادت سردار شهید حاج قاسم سلیمانی (27 دی 1399)</a:t>
            </a:r>
          </a:p>
          <a:p>
            <a:r>
              <a:rPr lang="fa-IR" dirty="0" smtClean="0">
                <a:cs typeface="B Nazanin" panose="00000400000000000000" pitchFamily="2" charset="-78"/>
              </a:rPr>
              <a:t>61.	بررسی گوینده مطالب مربوط به واکسن کرونا در روزنامه‌ها (30 دی 1399) </a:t>
            </a:r>
          </a:p>
          <a:p>
            <a:r>
              <a:rPr lang="fa-IR" dirty="0" smtClean="0">
                <a:cs typeface="B Nazanin" panose="00000400000000000000" pitchFamily="2" charset="-78"/>
              </a:rPr>
              <a:t>62.	رصدو بازنمایی مطالب مربوط به اظهارات فائزه هاشمی درفضای وب (13 بهمن 1399) </a:t>
            </a:r>
          </a:p>
          <a:p>
            <a:r>
              <a:rPr lang="fa-IR" dirty="0" smtClean="0">
                <a:cs typeface="B Nazanin" panose="00000400000000000000" pitchFamily="2" charset="-78"/>
              </a:rPr>
              <a:t>63.	رصد و بازنمایی مطالب مربوط به صدا در آمدن آژیر در غرب شهر تهران (14 بهمن 1399) </a:t>
            </a:r>
          </a:p>
          <a:p>
            <a:r>
              <a:rPr lang="fa-IR" dirty="0" smtClean="0">
                <a:cs typeface="B Nazanin" panose="00000400000000000000" pitchFamily="2" charset="-78"/>
              </a:rPr>
              <a:t>64.	تحلیل آماری نظر سنجی از اصحاب رسانه در خصوص اهدای عضو ( اسفند 1399) </a:t>
            </a:r>
          </a:p>
          <a:p>
            <a:r>
              <a:rPr lang="fa-IR" dirty="0" smtClean="0">
                <a:cs typeface="B Nazanin" panose="00000400000000000000" pitchFamily="2" charset="-78"/>
              </a:rPr>
              <a:t>65.	رصدو بازنمایی مطالب مربوط بهحوادث استان سیستان و بلوچستان (10 اسفند 1399) </a:t>
            </a:r>
            <a:endParaRPr lang="fa-IR" dirty="0">
              <a:cs typeface="B Nazanin" panose="00000400000000000000" pitchFamily="2" charset="-78"/>
            </a:endParaRPr>
          </a:p>
        </p:txBody>
      </p:sp>
    </p:spTree>
    <p:extLst>
      <p:ext uri="{BB962C8B-B14F-4D97-AF65-F5344CB8AC3E}">
        <p14:creationId xmlns:p14="http://schemas.microsoft.com/office/powerpoint/2010/main" xmlns="" val="700432923"/>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1704" y="860153"/>
            <a:ext cx="8964488" cy="5909310"/>
          </a:xfrm>
          <a:prstGeom prst="rect">
            <a:avLst/>
          </a:prstGeom>
        </p:spPr>
        <p:txBody>
          <a:bodyPr wrap="square">
            <a:spAutoFit/>
          </a:bodyPr>
          <a:lstStyle/>
          <a:p>
            <a:r>
              <a:rPr lang="fa-IR" b="1" dirty="0" smtClean="0">
                <a:cs typeface="B Nazanin" panose="00000400000000000000" pitchFamily="2" charset="-78"/>
              </a:rPr>
              <a:t>	نشست های تخصصی</a:t>
            </a:r>
          </a:p>
          <a:p>
            <a:endParaRPr lang="fa-IR" b="1" dirty="0" smtClean="0">
              <a:cs typeface="B Nazanin" panose="00000400000000000000" pitchFamily="2" charset="-78"/>
            </a:endParaRPr>
          </a:p>
          <a:p>
            <a:r>
              <a:rPr lang="fa-IR" dirty="0" smtClean="0">
                <a:cs typeface="B Nazanin" panose="00000400000000000000" pitchFamily="2" charset="-78"/>
              </a:rPr>
              <a:t>1.         نقش و عملکرد رسانه‌ها در مدیریت کرونا ویروس- زمان: 26 خرداد </a:t>
            </a:r>
          </a:p>
          <a:p>
            <a:r>
              <a:rPr lang="fa-IR" dirty="0" smtClean="0">
                <a:cs typeface="B Nazanin" panose="00000400000000000000" pitchFamily="2" charset="-78"/>
              </a:rPr>
              <a:t>2.	نقش رسانه‌ها در پیشگیری از اعتیاد؛ چالش‌ها و راهکارها- زمان: 10 تیر   </a:t>
            </a:r>
          </a:p>
          <a:p>
            <a:r>
              <a:rPr lang="fa-IR" dirty="0" smtClean="0">
                <a:cs typeface="B Nazanin" panose="00000400000000000000" pitchFamily="2" charset="-78"/>
              </a:rPr>
              <a:t>3.	«کرونا و پساکرونا»؛ با نگاهی به مسائل اجتماعی وفرهنگی-زمان: 16 تیر </a:t>
            </a:r>
          </a:p>
          <a:p>
            <a:r>
              <a:rPr lang="fa-IR" b="1" dirty="0" smtClean="0">
                <a:cs typeface="B Nazanin" panose="00000400000000000000" pitchFamily="2" charset="-78"/>
              </a:rPr>
              <a:t>•	برگزاری نشستهای تخصصی در قالب ویدئوکنفرانس </a:t>
            </a:r>
          </a:p>
          <a:p>
            <a:r>
              <a:rPr lang="fa-IR" dirty="0" smtClean="0">
                <a:cs typeface="B Nazanin" panose="00000400000000000000" pitchFamily="2" charset="-78"/>
              </a:rPr>
              <a:t>1.	توانمندی حرفه‌ای و مرجعیت رسانه‌ای با نگاهی به چالش‌ها و فرصت‌های خبرگزاریها-  زمان: 23 تیر </a:t>
            </a:r>
          </a:p>
          <a:p>
            <a:r>
              <a:rPr lang="fa-IR" dirty="0" smtClean="0">
                <a:cs typeface="B Nazanin" panose="00000400000000000000" pitchFamily="2" charset="-78"/>
              </a:rPr>
              <a:t>2.	کرونا و رسانه های کودک و نوجوان - زمان: 13 مرداد </a:t>
            </a:r>
          </a:p>
          <a:p>
            <a:r>
              <a:rPr lang="fa-IR" dirty="0" smtClean="0">
                <a:cs typeface="B Nazanin" panose="00000400000000000000" pitchFamily="2" charset="-78"/>
              </a:rPr>
              <a:t>3.	کرونا عضو جدایی ناپذیر جهان آینده- زمان: 20 مرداد  </a:t>
            </a:r>
          </a:p>
          <a:p>
            <a:r>
              <a:rPr lang="fa-IR" dirty="0" smtClean="0">
                <a:cs typeface="B Nazanin" panose="00000400000000000000" pitchFamily="2" charset="-78"/>
              </a:rPr>
              <a:t>4.	نقش رسانه‌ها در کاهش آسیب‌های اجتماعی  - زمان: 27 مرداد  </a:t>
            </a:r>
          </a:p>
          <a:p>
            <a:r>
              <a:rPr lang="fa-IR" dirty="0" smtClean="0">
                <a:cs typeface="B Nazanin" panose="00000400000000000000" pitchFamily="2" charset="-78"/>
              </a:rPr>
              <a:t>5.	رسانه و سوگواری ایام محرم- زمان: 3 شهریور </a:t>
            </a:r>
          </a:p>
          <a:p>
            <a:r>
              <a:rPr lang="fa-IR" dirty="0" smtClean="0">
                <a:cs typeface="B Nazanin" panose="00000400000000000000" pitchFamily="2" charset="-78"/>
              </a:rPr>
              <a:t>6.	رسانه و سیاست‌های جمعیتی-زمان: 18 شهریور </a:t>
            </a:r>
          </a:p>
          <a:p>
            <a:r>
              <a:rPr lang="fa-IR" dirty="0" smtClean="0">
                <a:cs typeface="B Nazanin" panose="00000400000000000000" pitchFamily="2" charset="-78"/>
              </a:rPr>
              <a:t>7.	رسانه و چهلمین سالگرد دفاع مقدس -زمان: 31 شهریور </a:t>
            </a:r>
          </a:p>
          <a:p>
            <a:r>
              <a:rPr lang="fa-IR" dirty="0" smtClean="0">
                <a:cs typeface="B Nazanin" panose="00000400000000000000" pitchFamily="2" charset="-78"/>
              </a:rPr>
              <a:t>8.	رسانه و پویش ایران همدل-زمان: 19 مهر </a:t>
            </a:r>
          </a:p>
          <a:p>
            <a:r>
              <a:rPr lang="fa-IR" dirty="0" smtClean="0">
                <a:cs typeface="B Nazanin" panose="00000400000000000000" pitchFamily="2" charset="-78"/>
              </a:rPr>
              <a:t>9.	رسانه و گردشگری در دوران کرونا-زمان: 21 مهر</a:t>
            </a:r>
          </a:p>
          <a:p>
            <a:r>
              <a:rPr lang="fa-IR" dirty="0" smtClean="0">
                <a:cs typeface="B Nazanin" panose="00000400000000000000" pitchFamily="2" charset="-78"/>
              </a:rPr>
              <a:t>10.	نقش رسانه در بازار سرمايه و بورس (1)-زمان: 6 آبان</a:t>
            </a:r>
          </a:p>
          <a:p>
            <a:r>
              <a:rPr lang="fa-IR" dirty="0" smtClean="0">
                <a:cs typeface="B Nazanin" panose="00000400000000000000" pitchFamily="2" charset="-78"/>
              </a:rPr>
              <a:t>11.	بررسي مسائل و مشكلات رسانه‌هاي محلي (1) ؛ با تأکید بر نشریات استان‌های آذربایجان شرقی و غربی -19 آبان </a:t>
            </a:r>
          </a:p>
          <a:p>
            <a:r>
              <a:rPr lang="fa-IR" dirty="0" smtClean="0">
                <a:cs typeface="B Nazanin" panose="00000400000000000000" pitchFamily="2" charset="-78"/>
              </a:rPr>
              <a:t>12.	نقش رسانه در بازار سرمايه و بورس(2) - زمان:26 آبان </a:t>
            </a:r>
          </a:p>
          <a:p>
            <a:r>
              <a:rPr lang="fa-IR" dirty="0" smtClean="0">
                <a:cs typeface="B Nazanin" panose="00000400000000000000" pitchFamily="2" charset="-78"/>
              </a:rPr>
              <a:t>13.	بررسي مسائل و مشكلات رسانه‌هاي محلي (3)؛ با تأکید بر نشریات استان سیستان و بلوچستان - زمان: 3 آذر </a:t>
            </a:r>
          </a:p>
          <a:p>
            <a:r>
              <a:rPr lang="fa-IR" dirty="0" smtClean="0">
                <a:cs typeface="B Nazanin" panose="00000400000000000000" pitchFamily="2" charset="-78"/>
              </a:rPr>
              <a:t>14.	رسانه‌ها و فرهنگ‌سازي قوانين راهنمايي رانندگي - زمان: 10 آذر </a:t>
            </a:r>
          </a:p>
          <a:p>
            <a:r>
              <a:rPr lang="fa-IR" dirty="0" smtClean="0">
                <a:cs typeface="B Nazanin" panose="00000400000000000000" pitchFamily="2" charset="-78"/>
              </a:rPr>
              <a:t>15.	درآمدی بر تاریخ کرونا ( نقد و بررسی کتاب درآمدی بر تاریخ کرونا) -زمان:25 آذر </a:t>
            </a:r>
          </a:p>
        </p:txBody>
      </p:sp>
    </p:spTree>
    <p:extLst>
      <p:ext uri="{BB962C8B-B14F-4D97-AF65-F5344CB8AC3E}">
        <p14:creationId xmlns:p14="http://schemas.microsoft.com/office/powerpoint/2010/main" xmlns="" val="349114887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34873" y="889816"/>
            <a:ext cx="8712968" cy="2585323"/>
          </a:xfrm>
          <a:prstGeom prst="rect">
            <a:avLst/>
          </a:prstGeom>
        </p:spPr>
        <p:txBody>
          <a:bodyPr wrap="square">
            <a:spAutoFit/>
          </a:bodyPr>
          <a:lstStyle/>
          <a:p>
            <a:r>
              <a:rPr lang="fa-IR" dirty="0" smtClean="0">
                <a:cs typeface="B Nazanin" panose="00000400000000000000" pitchFamily="2" charset="-78"/>
              </a:rPr>
              <a:t>16.	بررسي مسائل و مشكلات رسانه‌هاي محلي(4) ؛ با تأکید بر نشریات استان‌ های خراسان شمالی، رضوی و جنوبی - 2 دی </a:t>
            </a:r>
          </a:p>
          <a:p>
            <a:r>
              <a:rPr lang="fa-IR" dirty="0" smtClean="0">
                <a:cs typeface="B Nazanin" panose="00000400000000000000" pitchFamily="2" charset="-78"/>
              </a:rPr>
              <a:t>17.	رسانه‌ها، افکار عمومی و احزاب سیاسی -زمان: 8 دی </a:t>
            </a:r>
          </a:p>
          <a:p>
            <a:r>
              <a:rPr lang="fa-IR" dirty="0" smtClean="0">
                <a:cs typeface="B Nazanin" panose="00000400000000000000" pitchFamily="2" charset="-78"/>
              </a:rPr>
              <a:t>18.	مکتب شهید سردار سلیمانی از منظر رسانه-زمان: 17 دی</a:t>
            </a:r>
          </a:p>
          <a:p>
            <a:r>
              <a:rPr lang="fa-IR" dirty="0" smtClean="0">
                <a:cs typeface="B Nazanin" panose="00000400000000000000" pitchFamily="2" charset="-78"/>
              </a:rPr>
              <a:t>19.	بررسي مسائل و مشكلات رسانه‌هاي محلي (5)؛ با تأکید بر نشریات استان کردستان -زمان: 30 دی </a:t>
            </a:r>
          </a:p>
          <a:p>
            <a:r>
              <a:rPr lang="fa-IR" dirty="0" smtClean="0">
                <a:cs typeface="B Nazanin" panose="00000400000000000000" pitchFamily="2" charset="-78"/>
              </a:rPr>
              <a:t>20.	کرونا و اپلیکیشن لایکی-زمان: 14 بهمن  </a:t>
            </a:r>
          </a:p>
          <a:p>
            <a:r>
              <a:rPr lang="fa-IR" dirty="0" smtClean="0">
                <a:cs typeface="B Nazanin" panose="00000400000000000000" pitchFamily="2" charset="-78"/>
              </a:rPr>
              <a:t>21.	آینده رسانه در چهل سال دوم انقلاب اسلامی-زمان: 20 بهمن </a:t>
            </a:r>
          </a:p>
          <a:p>
            <a:r>
              <a:rPr lang="fa-IR" dirty="0" smtClean="0">
                <a:cs typeface="B Nazanin" panose="00000400000000000000" pitchFamily="2" charset="-78"/>
              </a:rPr>
              <a:t>22.	ریشه های سقوط شاه به روایت نخبگان داخلی و خارجی -زمان: 6 اسفند</a:t>
            </a:r>
          </a:p>
          <a:p>
            <a:r>
              <a:rPr lang="fa-IR" dirty="0" smtClean="0">
                <a:cs typeface="B Nazanin" panose="00000400000000000000" pitchFamily="2" charset="-78"/>
              </a:rPr>
              <a:t>23.	رسانه و دوران پسا ترامپ زمان:10 اسفند </a:t>
            </a:r>
            <a:endParaRPr lang="fa-IR" dirty="0">
              <a:cs typeface="B Nazanin" panose="00000400000000000000" pitchFamily="2" charset="-78"/>
            </a:endParaRPr>
          </a:p>
        </p:txBody>
      </p:sp>
      <p:pic>
        <p:nvPicPr>
          <p:cNvPr id="9219" name="Picture 3" descr="D:\Backup 94-6\My Documents\اخباري كه من تهيه كردم\اا بولتن نشستهایسه ماهه99 دفتر\بازتاب نشست های چهارماهه شهریور تا اذر 99\u\گزارش-تکمیلی-نشست-نشریات-محلی-استان-سیستان-و-بلوچستان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7984" y="3638690"/>
            <a:ext cx="4258444" cy="2670630"/>
          </a:xfrm>
          <a:prstGeom prst="rect">
            <a:avLst/>
          </a:prstGeom>
          <a:noFill/>
          <a:extLst>
            <a:ext uri="{909E8E84-426E-40DD-AFC4-6F175D3DCCD1}">
              <a14:hiddenFill xmlns:a14="http://schemas.microsoft.com/office/drawing/2010/main" xmlns="">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873" y="3638690"/>
            <a:ext cx="4049095"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231821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95536" y="341607"/>
            <a:ext cx="8568952" cy="6186309"/>
          </a:xfrm>
          <a:prstGeom prst="rect">
            <a:avLst/>
          </a:prstGeom>
        </p:spPr>
        <p:txBody>
          <a:bodyPr wrap="square">
            <a:spAutoFit/>
          </a:bodyPr>
          <a:lstStyle/>
          <a:p>
            <a:r>
              <a:rPr lang="fa-IR" dirty="0" smtClean="0"/>
              <a:t>	</a:t>
            </a:r>
            <a:r>
              <a:rPr lang="fa-IR" b="1" dirty="0" smtClean="0"/>
              <a:t>میزگرد آسیب شناسی</a:t>
            </a:r>
            <a:r>
              <a:rPr lang="fa-IR" dirty="0" smtClean="0"/>
              <a:t>	</a:t>
            </a:r>
          </a:p>
          <a:p>
            <a:pPr algn="just"/>
            <a:endParaRPr lang="fa-IR" dirty="0" smtClean="0">
              <a:cs typeface="B Nazanin" panose="00000400000000000000" pitchFamily="2" charset="-78"/>
            </a:endParaRPr>
          </a:p>
          <a:p>
            <a:pPr algn="just"/>
            <a:r>
              <a:rPr lang="fa-IR" dirty="0" smtClean="0">
                <a:cs typeface="B Nazanin" panose="00000400000000000000" pitchFamily="2" charset="-78"/>
              </a:rPr>
              <a:t>•	برگزاری 8جلسه نشست «شورای بررسی چگونگی انعکاس آسیب‌های اجتماعی در رسانه» با موضوع بحران جمعیت در ایران </a:t>
            </a:r>
          </a:p>
          <a:p>
            <a:pPr algn="just"/>
            <a:r>
              <a:rPr lang="fa-IR" dirty="0" smtClean="0">
                <a:cs typeface="B Nazanin" panose="00000400000000000000" pitchFamily="2" charset="-78"/>
              </a:rPr>
              <a:t>•	مدعوین: دکتر گیتا علی‌آبادی، مدیر کل دفتر مطالعات و برنامه‌ریزی رسانه‌ها؛ دبیران سرویس اجتماعی رسانه‌ها؛ استادان دانشگاه و پژوهشگران حوزه آسیب‌های اجتماعی؛ مسولان و متولیان آسیب‌های اجتماعی در دستگاه‌های اجرایی کشور </a:t>
            </a:r>
          </a:p>
          <a:p>
            <a:pPr algn="just"/>
            <a:endParaRPr lang="fa-IR" dirty="0" smtClean="0">
              <a:cs typeface="B Nazanin" panose="00000400000000000000" pitchFamily="2" charset="-78"/>
            </a:endParaRPr>
          </a:p>
          <a:p>
            <a:pPr algn="just"/>
            <a:r>
              <a:rPr lang="fa-IR" dirty="0" smtClean="0">
                <a:cs typeface="B Nazanin" panose="00000400000000000000" pitchFamily="2" charset="-78"/>
              </a:rPr>
              <a:t>•	نشست اول: 19/6/99 (سخنران:نسرین گودرزی، مسئول دبیرخانه سلامت سازمان امور اجتماعی وزارت کشور)</a:t>
            </a:r>
          </a:p>
          <a:p>
            <a:pPr algn="just"/>
            <a:r>
              <a:rPr lang="fa-IR" dirty="0" smtClean="0">
                <a:cs typeface="B Nazanin" panose="00000400000000000000" pitchFamily="2" charset="-78"/>
              </a:rPr>
              <a:t>•	نشست دوم: 2/7/99 ( سخنران: دکتر مسعود مشفق، استاد جمعیت شناسی دانشگاه علامه طباطبایی) </a:t>
            </a:r>
          </a:p>
          <a:p>
            <a:pPr algn="just"/>
            <a:r>
              <a:rPr lang="fa-IR" dirty="0" smtClean="0">
                <a:cs typeface="B Nazanin" panose="00000400000000000000" pitchFamily="2" charset="-78"/>
              </a:rPr>
              <a:t>•	نشست سوم: 30/7/99 (سخنران: دکتر نوراللهی؛ جمعیت‌شناس، و مشاور جمعیتی رئیس مرکز آمار ایران) </a:t>
            </a:r>
          </a:p>
          <a:p>
            <a:pPr algn="just"/>
            <a:r>
              <a:rPr lang="fa-IR" dirty="0" smtClean="0">
                <a:cs typeface="B Nazanin" panose="00000400000000000000" pitchFamily="2" charset="-78"/>
              </a:rPr>
              <a:t>•	نشست چهارم: 21/8/99 (سخنران: مجید کوششی، عضو هیأت علمی دانشگاه تهران)  </a:t>
            </a:r>
          </a:p>
          <a:p>
            <a:pPr algn="just"/>
            <a:r>
              <a:rPr lang="fa-IR" dirty="0" smtClean="0">
                <a:cs typeface="B Nazanin" panose="00000400000000000000" pitchFamily="2" charset="-78"/>
              </a:rPr>
              <a:t>•	نشست پنجم: 26/9/99 ( سخنران: سید سعید کاتبی، رئیس اداره پیشگیری در محیط خانواده در اداره کل فرهنگی پیشگیری ستاد مبارزه با مواد مخدر) </a:t>
            </a:r>
          </a:p>
          <a:p>
            <a:pPr algn="just"/>
            <a:r>
              <a:rPr lang="fa-IR" dirty="0" smtClean="0">
                <a:cs typeface="B Nazanin" panose="00000400000000000000" pitchFamily="2" charset="-78"/>
              </a:rPr>
              <a:t>•	نشست ششم: 10/10/99 (سخنران:دكتر سیّد حسن موسوي چلك، رئیس انجمن مددکاران اجتماعی ایران) </a:t>
            </a:r>
          </a:p>
          <a:p>
            <a:pPr algn="just"/>
            <a:r>
              <a:rPr lang="fa-IR" dirty="0" smtClean="0">
                <a:cs typeface="B Nazanin" panose="00000400000000000000" pitchFamily="2" charset="-78"/>
              </a:rPr>
              <a:t>•	نشست هفتم: 24/10/99 (سخنران: آزاده اولیایی، مسئول پیشگیری از اعتیاد در محیط کار و فضای مجازی سازمان بهزیستی)  </a:t>
            </a:r>
          </a:p>
          <a:p>
            <a:pPr algn="just"/>
            <a:r>
              <a:rPr lang="fa-IR" dirty="0" smtClean="0">
                <a:cs typeface="B Nazanin" panose="00000400000000000000" pitchFamily="2" charset="-78"/>
              </a:rPr>
              <a:t>•	نشست هشتم: 15/11/99 (سخنران: خانم دکتر سامانی، روانشناس باليني و مدير مسئول نشريه حفظ سلامت) </a:t>
            </a:r>
          </a:p>
          <a:p>
            <a:pPr algn="just"/>
            <a:endParaRPr lang="fa-IR" dirty="0" smtClean="0">
              <a:cs typeface="B Nazanin" panose="00000400000000000000" pitchFamily="2" charset="-78"/>
            </a:endParaRPr>
          </a:p>
          <a:p>
            <a:endParaRPr lang="fa-IR" dirty="0"/>
          </a:p>
        </p:txBody>
      </p:sp>
    </p:spTree>
    <p:extLst>
      <p:ext uri="{BB962C8B-B14F-4D97-AF65-F5344CB8AC3E}">
        <p14:creationId xmlns:p14="http://schemas.microsoft.com/office/powerpoint/2010/main" xmlns="" val="218620155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0645" y="1196752"/>
            <a:ext cx="7373763"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8837465"/>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71902" y="533211"/>
            <a:ext cx="8496944" cy="6186309"/>
          </a:xfrm>
          <a:prstGeom prst="rect">
            <a:avLst/>
          </a:prstGeom>
        </p:spPr>
        <p:txBody>
          <a:bodyPr wrap="square">
            <a:spAutoFit/>
          </a:bodyPr>
          <a:lstStyle/>
          <a:p>
            <a:r>
              <a:rPr lang="fa-IR" b="1" dirty="0" smtClean="0"/>
              <a:t>آموزش</a:t>
            </a:r>
          </a:p>
          <a:p>
            <a:endParaRPr lang="fa-IR" b="1" dirty="0" smtClean="0"/>
          </a:p>
          <a:p>
            <a:r>
              <a:rPr lang="fa-IR" dirty="0" smtClean="0"/>
              <a:t>	</a:t>
            </a:r>
            <a:r>
              <a:rPr lang="fa-IR" dirty="0" smtClean="0">
                <a:cs typeface="B Nazanin" panose="00000400000000000000" pitchFamily="2" charset="-78"/>
              </a:rPr>
              <a:t>برگزاری دوره‌های ( آنلاین) آموزش کوتاه مدت روزنامه‌نگاری پایه، پیشرفته، و عکاسی در دفتر </a:t>
            </a:r>
          </a:p>
          <a:p>
            <a:r>
              <a:rPr lang="fa-IR" dirty="0" smtClean="0">
                <a:cs typeface="B Nazanin" panose="00000400000000000000" pitchFamily="2" charset="-78"/>
              </a:rPr>
              <a:t>	ثبت‌ نام دوره‌های آموزش کوتاه مدت روزنامه‌نگاری پایه و پیشرفته در دفتر ( آنلاین) </a:t>
            </a:r>
          </a:p>
          <a:p>
            <a:pPr algn="just"/>
            <a:endParaRPr lang="fa-IR" dirty="0" smtClean="0">
              <a:cs typeface="B Nazanin" panose="00000400000000000000" pitchFamily="2" charset="-78"/>
            </a:endParaRPr>
          </a:p>
          <a:p>
            <a:pPr algn="ctr"/>
            <a:r>
              <a:rPr lang="fa-IR" b="1" dirty="0" smtClean="0">
                <a:cs typeface="B Nazanin" panose="00000400000000000000" pitchFamily="2" charset="-78"/>
              </a:rPr>
              <a:t>( نیمسال دوم تحصیلی 1400-1399-اسفند ماه)</a:t>
            </a:r>
          </a:p>
          <a:p>
            <a:pPr algn="ctr"/>
            <a:r>
              <a:rPr lang="fa-IR" b="1" dirty="0" smtClean="0">
                <a:cs typeface="B Nazanin" panose="00000400000000000000" pitchFamily="2" charset="-78"/>
              </a:rPr>
              <a:t>	برگزاری دوره‌های آنلاین آموزش کوتاه‌مدت روزنامه‌نگاری در استان‌‌ها</a:t>
            </a:r>
          </a:p>
          <a:p>
            <a:pPr algn="just"/>
            <a:endParaRPr lang="fa-IR" b="1" dirty="0">
              <a:cs typeface="B Nazanin" panose="00000400000000000000" pitchFamily="2" charset="-78"/>
            </a:endParaRPr>
          </a:p>
          <a:p>
            <a:pPr algn="just"/>
            <a:r>
              <a:rPr lang="fa-IR" dirty="0" smtClean="0">
                <a:cs typeface="B Nazanin" panose="00000400000000000000" pitchFamily="2" charset="-78"/>
              </a:rPr>
              <a:t>1. برگزاری دوره مقدماتی روزنامه‌نگاری در استان اردبیل، شهرستان پارس‌آباد (آذر و دی) </a:t>
            </a:r>
          </a:p>
          <a:p>
            <a:pPr algn="just"/>
            <a:r>
              <a:rPr lang="fa-IR" dirty="0" smtClean="0">
                <a:cs typeface="B Nazanin" panose="00000400000000000000" pitchFamily="2" charset="-78"/>
              </a:rPr>
              <a:t>2. برگزاری دوره مقدماتی روزنامه‌نگاری در استان کرمان، شهرستان بم (13 دی تا 20 بهمن) </a:t>
            </a:r>
          </a:p>
          <a:p>
            <a:pPr algn="just"/>
            <a:r>
              <a:rPr lang="fa-IR" dirty="0" smtClean="0">
                <a:cs typeface="B Nazanin" panose="00000400000000000000" pitchFamily="2" charset="-78"/>
              </a:rPr>
              <a:t>3. نظارت بردوره « آموزش خبرنگاری آموزشگاه‌های آزاد» </a:t>
            </a:r>
          </a:p>
          <a:p>
            <a:pPr algn="just"/>
            <a:r>
              <a:rPr lang="fa-IR" dirty="0" smtClean="0">
                <a:cs typeface="B Nazanin" panose="00000400000000000000" pitchFamily="2" charset="-78"/>
              </a:rPr>
              <a:t>4 .برگزاری 2 کارگاه «خبرنویسی برای شبکه‌های مجازی» و«اقتصاد رسانه» در استان هرمزگان </a:t>
            </a:r>
          </a:p>
          <a:p>
            <a:pPr algn="just"/>
            <a:r>
              <a:rPr lang="fa-IR" dirty="0" smtClean="0">
                <a:cs typeface="B Nazanin" panose="00000400000000000000" pitchFamily="2" charset="-78"/>
              </a:rPr>
              <a:t>5.برگزاری کارگاه تیتر نویسی در استان اصفهان </a:t>
            </a:r>
          </a:p>
          <a:p>
            <a:pPr algn="just"/>
            <a:r>
              <a:rPr lang="fa-IR" dirty="0" smtClean="0">
                <a:cs typeface="B Nazanin" panose="00000400000000000000" pitchFamily="2" charset="-78"/>
              </a:rPr>
              <a:t>6.کارگاه «خبرنگاری در بحران» در استان اصفهان</a:t>
            </a:r>
          </a:p>
          <a:p>
            <a:pPr algn="just"/>
            <a:r>
              <a:rPr lang="fa-IR" dirty="0" smtClean="0">
                <a:cs typeface="B Nazanin" panose="00000400000000000000" pitchFamily="2" charset="-78"/>
              </a:rPr>
              <a:t>7.برگزاری کارگاه «اعتیاد از نگاه دوربین» در استان خراسان جنوبی، شهرستان بیرجند </a:t>
            </a:r>
          </a:p>
          <a:p>
            <a:pPr algn="just"/>
            <a:r>
              <a:rPr lang="fa-IR" dirty="0" smtClean="0">
                <a:cs typeface="B Nazanin" panose="00000400000000000000" pitchFamily="2" charset="-78"/>
              </a:rPr>
              <a:t>8.برگزاری 2 کارگاه «پیشگیری از اعتیاد به مواد مخدر» در استان خراسان جنوبی، شهرستان بیرجند </a:t>
            </a:r>
          </a:p>
          <a:p>
            <a:pPr algn="just"/>
            <a:r>
              <a:rPr lang="fa-IR" dirty="0" smtClean="0">
                <a:cs typeface="B Nazanin" panose="00000400000000000000" pitchFamily="2" charset="-78"/>
              </a:rPr>
              <a:t>9. برگزاری کارگاه « خبرنگاری در رویداد» در استان اصفهان </a:t>
            </a:r>
          </a:p>
          <a:p>
            <a:pPr algn="just"/>
            <a:r>
              <a:rPr lang="fa-IR" dirty="0" smtClean="0">
                <a:cs typeface="B Nazanin" panose="00000400000000000000" pitchFamily="2" charset="-78"/>
              </a:rPr>
              <a:t>10.برگزاری 2 کارگاه «اعتیاد از نگاه دوربین» در استان اردبیل</a:t>
            </a:r>
          </a:p>
          <a:p>
            <a:pPr algn="just"/>
            <a:r>
              <a:rPr lang="fa-IR" dirty="0" smtClean="0">
                <a:cs typeface="B Nazanin" panose="00000400000000000000" pitchFamily="2" charset="-78"/>
              </a:rPr>
              <a:t>11. برگزاری 2 کارگاه « پیشگیری از اعتیاد» در استان اردبیل </a:t>
            </a:r>
          </a:p>
          <a:p>
            <a:pPr algn="just"/>
            <a:r>
              <a:rPr lang="fa-IR" dirty="0" smtClean="0">
                <a:cs typeface="B Nazanin" panose="00000400000000000000" pitchFamily="2" charset="-78"/>
              </a:rPr>
              <a:t>12.برگزاری دو کارگاه « تولید محتوا در شبکه های اجتماعی»  در استان اصفهان </a:t>
            </a:r>
          </a:p>
          <a:p>
            <a:pPr algn="just"/>
            <a:r>
              <a:rPr lang="fa-IR" dirty="0" smtClean="0">
                <a:cs typeface="B Nazanin" panose="00000400000000000000" pitchFamily="2" charset="-78"/>
              </a:rPr>
              <a:t>13 .برگزاری کارگاه « موبایل رسانه،همراه من» در استان اصفهان </a:t>
            </a:r>
          </a:p>
          <a:p>
            <a:pPr algn="just"/>
            <a:r>
              <a:rPr lang="fa-IR" dirty="0" smtClean="0">
                <a:cs typeface="B Nazanin" panose="00000400000000000000" pitchFamily="2" charset="-78"/>
              </a:rPr>
              <a:t>14.برگزاری دو کارگاه « پیشگیری از اعتیاد» در استان سیستان و بلوچستان </a:t>
            </a:r>
            <a:endParaRPr lang="fa-IR" dirty="0">
              <a:cs typeface="B Nazanin" panose="00000400000000000000" pitchFamily="2" charset="-78"/>
            </a:endParaRPr>
          </a:p>
        </p:txBody>
      </p:sp>
    </p:spTree>
    <p:extLst>
      <p:ext uri="{BB962C8B-B14F-4D97-AF65-F5344CB8AC3E}">
        <p14:creationId xmlns:p14="http://schemas.microsoft.com/office/powerpoint/2010/main" xmlns="" val="114965592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7" y="1268760"/>
            <a:ext cx="7488832"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713064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51520" y="1412776"/>
            <a:ext cx="8568952" cy="3416320"/>
          </a:xfrm>
          <a:prstGeom prst="rect">
            <a:avLst/>
          </a:prstGeom>
        </p:spPr>
        <p:txBody>
          <a:bodyPr wrap="square">
            <a:spAutoFit/>
          </a:bodyPr>
          <a:lstStyle/>
          <a:p>
            <a:r>
              <a:rPr lang="fa-IR" b="1" dirty="0" smtClean="0"/>
              <a:t>معرفی داور برای جشنواره مطبوعات در استانها	</a:t>
            </a:r>
          </a:p>
          <a:p>
            <a:pPr algn="just"/>
            <a:endParaRPr lang="fa-IR" b="1" dirty="0" smtClean="0"/>
          </a:p>
          <a:p>
            <a:pPr algn="just"/>
            <a:r>
              <a:rPr lang="fa-IR" dirty="0" smtClean="0"/>
              <a:t>1.	داوری آثار ششمین جشنواره مطبوعات، خبرگزاریها و پایگاه های خبری استان زنجان</a:t>
            </a:r>
          </a:p>
          <a:p>
            <a:pPr algn="just"/>
            <a:r>
              <a:rPr lang="fa-IR" dirty="0" smtClean="0"/>
              <a:t>2.	داوری آثار پنجمین جشنواره مطبوعات و خبرگزاری‌های شمال غرب کشور ( استان‌های آذربایجان شرقی، آذربایجان غربی، زنجان، اردبیل) به میزبانی استان اردبیل </a:t>
            </a:r>
          </a:p>
          <a:p>
            <a:pPr algn="just"/>
            <a:r>
              <a:rPr lang="fa-IR" dirty="0" smtClean="0"/>
              <a:t>3.	داوری آثار جشنواره دو سالانه طنز مطبوعات و رسانه‌های غرب کشور (ایلام، کرمانشاه، کردستان، همدان، لرستان)  </a:t>
            </a:r>
          </a:p>
          <a:p>
            <a:pPr algn="just"/>
            <a:r>
              <a:rPr lang="fa-IR" dirty="0" smtClean="0"/>
              <a:t>4.	داوری آثار جشنواره مطبوعات شمال غرب کشور (استان اردبیل) </a:t>
            </a:r>
          </a:p>
          <a:p>
            <a:pPr algn="just"/>
            <a:r>
              <a:rPr lang="fa-IR" dirty="0" smtClean="0"/>
              <a:t>5.	داوری آثار هفتمین جشنواره مطبوعات رسانه‌های خلیج فارس </a:t>
            </a:r>
          </a:p>
          <a:p>
            <a:pPr algn="just"/>
            <a:r>
              <a:rPr lang="fa-IR" dirty="0" smtClean="0"/>
              <a:t>6.	داوری آثار جشنواره مطبوعات استان سیستان و بلوچستان</a:t>
            </a:r>
          </a:p>
          <a:p>
            <a:pPr algn="just"/>
            <a:r>
              <a:rPr lang="fa-IR" dirty="0" smtClean="0"/>
              <a:t>7.	داوری آثار جشنواره مطبوعات استان خوزستان </a:t>
            </a:r>
          </a:p>
          <a:p>
            <a:pPr algn="just"/>
            <a:r>
              <a:rPr lang="fa-IR" dirty="0" smtClean="0"/>
              <a:t>8.	هماهنگی جهت داوری آثار « یادواره سردار سلیمانی»در استان کرمان</a:t>
            </a:r>
            <a:endParaRPr lang="fa-IR" dirty="0"/>
          </a:p>
        </p:txBody>
      </p:sp>
    </p:spTree>
    <p:extLst>
      <p:ext uri="{BB962C8B-B14F-4D97-AF65-F5344CB8AC3E}">
        <p14:creationId xmlns:p14="http://schemas.microsoft.com/office/powerpoint/2010/main" xmlns="" val="3312016037"/>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38322" y="895430"/>
            <a:ext cx="8424936" cy="5078313"/>
          </a:xfrm>
          <a:prstGeom prst="rect">
            <a:avLst/>
          </a:prstGeom>
        </p:spPr>
        <p:txBody>
          <a:bodyPr wrap="square">
            <a:spAutoFit/>
          </a:bodyPr>
          <a:lstStyle/>
          <a:p>
            <a:pPr algn="just"/>
            <a:r>
              <a:rPr lang="fa-IR" b="1" dirty="0" smtClean="0">
                <a:cs typeface="B Nazanin" panose="00000400000000000000" pitchFamily="2" charset="-78"/>
              </a:rPr>
              <a:t>فصلنامه علمی رسانه	</a:t>
            </a:r>
          </a:p>
          <a:p>
            <a:pPr algn="just"/>
            <a:endParaRPr lang="fa-IR" b="1" dirty="0" smtClean="0">
              <a:cs typeface="B Nazanin" panose="00000400000000000000" pitchFamily="2" charset="-78"/>
            </a:endParaRPr>
          </a:p>
          <a:p>
            <a:pPr algn="just"/>
            <a:r>
              <a:rPr lang="fa-IR" dirty="0" smtClean="0">
                <a:cs typeface="B Nazanin" panose="00000400000000000000" pitchFamily="2" charset="-78"/>
              </a:rPr>
              <a:t>	انتشار شماره‌118، 119، 120، و 121 فصلنامه علمی-ترویجی « رسانه»، به ترتیب ویژه ( بهار، تابستان، پاییز، و زمستان 1399) </a:t>
            </a:r>
          </a:p>
          <a:p>
            <a:pPr algn="just"/>
            <a:endParaRPr lang="fa-IR" dirty="0" smtClean="0">
              <a:cs typeface="B Nazanin" panose="00000400000000000000" pitchFamily="2" charset="-78"/>
            </a:endParaRPr>
          </a:p>
          <a:p>
            <a:pPr algn="just"/>
            <a:r>
              <a:rPr lang="fa-IR" b="1" dirty="0" smtClean="0">
                <a:cs typeface="B Nazanin" panose="00000400000000000000" pitchFamily="2" charset="-78"/>
              </a:rPr>
              <a:t>انتشارات</a:t>
            </a:r>
          </a:p>
          <a:p>
            <a:pPr algn="just"/>
            <a:endParaRPr lang="fa-IR" b="1" dirty="0" smtClean="0">
              <a:cs typeface="B Nazanin" panose="00000400000000000000" pitchFamily="2" charset="-78"/>
            </a:endParaRPr>
          </a:p>
          <a:p>
            <a:pPr algn="just"/>
            <a:r>
              <a:rPr lang="fa-IR" dirty="0" smtClean="0">
                <a:cs typeface="B Nazanin" panose="00000400000000000000" pitchFamily="2" charset="-78"/>
              </a:rPr>
              <a:t>1.	انتشار چاپ دوم و ویراست دوم کتاب «رسانه‌های جدید و آینده‌نگری نظارت الکترونیکی در ایران»، نوشته امید علی مسعودی، در قطع رقعی، با شمارگان 1000 نسخه و در 308 صفحه </a:t>
            </a:r>
          </a:p>
          <a:p>
            <a:pPr algn="just"/>
            <a:r>
              <a:rPr lang="fa-IR" dirty="0" smtClean="0">
                <a:cs typeface="B Nazanin" panose="00000400000000000000" pitchFamily="2" charset="-78"/>
              </a:rPr>
              <a:t>2.	انتشار نسخه دیجیتال کتاب «ارتباطات رسانه ای در عمل»، نوشته «جودیث ریجوی»، با ترجمه«مهدخت بروجردیعلوی» و «علی فرقانی» </a:t>
            </a:r>
          </a:p>
          <a:p>
            <a:pPr algn="just"/>
            <a:r>
              <a:rPr lang="fa-IR" dirty="0" smtClean="0">
                <a:cs typeface="B Nazanin" panose="00000400000000000000" pitchFamily="2" charset="-78"/>
              </a:rPr>
              <a:t>3.	انتشار چاپ اول کتاب«روزنامه‌نگاری محیط زیست» نوشته دکتر «زینب شریفی» و دکتر «افسانه مظفری»، در قطع رقعی، با شمارگان 1000 نسخه و در 212 صفحه </a:t>
            </a:r>
          </a:p>
          <a:p>
            <a:pPr algn="just"/>
            <a:r>
              <a:rPr lang="fa-IR" dirty="0" smtClean="0">
                <a:cs typeface="B Nazanin" panose="00000400000000000000" pitchFamily="2" charset="-78"/>
              </a:rPr>
              <a:t>4.	انتشار چاپ اول کتاب «سواد رسانه‌ای و اطلاعاتی؛ دستورالعمل‌های سیاست‌گذاری و راهبرد»، نوشته «آلتون گریزل، پنی مور، مایکل دزوانی، سانجای آستانا، کارولاین ویلسون، فکسون باندا و چیدو اونوما»، با ترجمه «بهاره نصیری، سیما میربخش و آمنه بختیاری»، در قطع رقعی، با شمارگان 1000 نسخه، و 284 صفحه</a:t>
            </a:r>
          </a:p>
          <a:p>
            <a:pPr algn="just"/>
            <a:r>
              <a:rPr lang="fa-IR" dirty="0" smtClean="0">
                <a:cs typeface="B Nazanin" panose="00000400000000000000" pitchFamily="2" charset="-78"/>
              </a:rPr>
              <a:t>5.	انتشار چاپ اول کتاب «حوزه عمومی شبکه‌ای» نوشته «سیّدمسعود سیّدعلوی،در قطع رقعی، با شمارگان 1000 نسخه، در 172 صفحه</a:t>
            </a:r>
            <a:endParaRPr lang="fa-IR" dirty="0">
              <a:cs typeface="B Nazanin" panose="00000400000000000000" pitchFamily="2" charset="-78"/>
            </a:endParaRPr>
          </a:p>
        </p:txBody>
      </p:sp>
    </p:spTree>
    <p:extLst>
      <p:ext uri="{BB962C8B-B14F-4D97-AF65-F5344CB8AC3E}">
        <p14:creationId xmlns:p14="http://schemas.microsoft.com/office/powerpoint/2010/main" xmlns="" val="196346362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92696"/>
            <a:ext cx="7056784" cy="3970318"/>
          </a:xfrm>
          <a:prstGeom prst="rect">
            <a:avLst/>
          </a:prstGeom>
        </p:spPr>
        <p:txBody>
          <a:bodyPr wrap="square">
            <a:spAutoFit/>
          </a:bodyPr>
          <a:lstStyle/>
          <a:p>
            <a:r>
              <a:rPr lang="fa-IR" b="1" dirty="0" smtClean="0"/>
              <a:t>تاریخچه و معرفی  : </a:t>
            </a:r>
          </a:p>
          <a:p>
            <a:pPr algn="just"/>
            <a:endParaRPr lang="fa-IR" dirty="0"/>
          </a:p>
          <a:p>
            <a:pPr algn="just"/>
            <a:r>
              <a:rPr lang="fa-IR" dirty="0" smtClean="0"/>
              <a:t>در سال 1368 در راستاي سياست گذاري و برنام هريزي هاي كلان دولت در حوزة مطبوعات، اين دفتر ابتدا با نام مركز مطالعات و تحقيقات رسانه ها زير نظر معاونت امور مطبوعاتي وتبليغاتي وزارت فرهنگ و ارشاد اسلامي تأسيس شد. پس از آن در سال 1375 ، همگام با سياست هاي كلي دولت براي تمركز و هماهنگي بي شتر بين نهادهاي آموزشي و پژوهشي، مركزگسترش آموزش رسانه ها با اين مركز ادغام شد و تحت عنوان مركز مطالعات و تحقيقات رسانه ها به فعاليت خود ادامه داد. اين مركز در سال 1383 به دنبال سياست هاي جديد دولت و با توجه به تغيير و تحولات حوزه تكنولوژي هاي نوين ارتباطي و اطلاعاتي، به دفتر مطالعات و توسعه رسانه ها و در سال 1385 به دفتر مطالعات و برنامه ريزي رسانه ها تغيير نام داد. این دفتر به منظور تشویق، تحقیق و گسترش آموزش در زمینه ارتباطات اجتماعی با تأکید خاص بر مطبوعات و روزنامه‌نگاری شکل گرفته‌است.</a:t>
            </a:r>
          </a:p>
          <a:p>
            <a:pPr algn="just"/>
            <a:endParaRPr lang="fa-IR" dirty="0" smtClean="0"/>
          </a:p>
          <a:p>
            <a:pPr algn="just"/>
            <a:endParaRPr lang="fa-IR" dirty="0"/>
          </a:p>
        </p:txBody>
      </p:sp>
      <p:pic>
        <p:nvPicPr>
          <p:cNvPr id="3"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D:\Backup 94-6\My Documents\اخباري كه من تهيه كردم\پاور معرفی دفتر\u\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7784" y="4149080"/>
            <a:ext cx="4680520" cy="2016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0561573"/>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Picture 2" descr="D:\Backup 94-6\My Documents\اخباري كه من تهيه كردم\پاور معرفی دفتر\u\شماره-118-فصلنامه-رسانه-منتشر-شد.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9648" y="844646"/>
            <a:ext cx="2564143" cy="208340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D:\Backup 94-6\My Documents\اخباري كه من تهيه كردم\پاور معرفی دفتر\u\شماره-120-فصلنامه-رسانه-منتشر-شد (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91680" y="2255719"/>
            <a:ext cx="2692358" cy="174828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D:\Backup 94-6\My Documents\اخباري كه من تهيه كردم\پاور معرفی دفتر\u\انتشار-نسخه-الکترونیک-شماره-121-فصلنامه-رسانه (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87894" y="3570887"/>
            <a:ext cx="2592288" cy="199061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D:\Backup 94-6\My Documents\اخباري كه من تهيه كردم\پاور معرفی دفتر\u\یکصد-و-نوزدهمین-شماره-فصلنامه-علمی-رسانه-منتشر-شد.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99992" y="4888235"/>
            <a:ext cx="3084274" cy="1709117"/>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D:\Backup 94-6\My Documents\اخباري كه من تهيه كردم\پاور معرفی دفتر\u\شیوه-نامه-روزنامه-نگاری.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932040" y="332656"/>
            <a:ext cx="2440755"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5" name="Picture 7" descr="D:\Backup 94-6\My Documents\اخباري كه من تهيه كردم\پاور معرفی دفتر\u\انتشار-کتاب-حوزه-عمومی-شبکه-ای.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750332" y="2084040"/>
            <a:ext cx="2109019" cy="2641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12436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31502" y="558516"/>
            <a:ext cx="8640960" cy="6186309"/>
          </a:xfrm>
          <a:prstGeom prst="rect">
            <a:avLst/>
          </a:prstGeom>
        </p:spPr>
        <p:txBody>
          <a:bodyPr wrap="square">
            <a:spAutoFit/>
          </a:bodyPr>
          <a:lstStyle/>
          <a:p>
            <a:r>
              <a:rPr lang="fa-IR" b="1" dirty="0"/>
              <a:t>واحد روابط‌عمومی و سایت</a:t>
            </a:r>
          </a:p>
          <a:p>
            <a:endParaRPr lang="fa-IR" dirty="0">
              <a:cs typeface="B Nazanin" panose="00000400000000000000" pitchFamily="2" charset="-78"/>
            </a:endParaRPr>
          </a:p>
          <a:p>
            <a:r>
              <a:rPr lang="fa-IR" dirty="0" smtClean="0">
                <a:cs typeface="B Nazanin" panose="00000400000000000000" pitchFamily="2" charset="-78"/>
              </a:rPr>
              <a:t>1</a:t>
            </a:r>
            <a:r>
              <a:rPr lang="fa-IR" sz="2000" dirty="0" smtClean="0">
                <a:cs typeface="B Nazanin" panose="00000400000000000000" pitchFamily="2" charset="-78"/>
              </a:rPr>
              <a:t>. تهیه </a:t>
            </a:r>
            <a:r>
              <a:rPr lang="fa-IR" sz="2000" dirty="0">
                <a:cs typeface="B Nazanin" panose="00000400000000000000" pitchFamily="2" charset="-78"/>
              </a:rPr>
              <a:t>بولتن بازتاب نشست های دفتر مطالعات وبرنامه ریزی رسانه ها« چهار ماهه  شهریور  مهر  آّبان  آذر 99  </a:t>
            </a:r>
            <a:r>
              <a:rPr lang="fa-IR" sz="2000" dirty="0" smtClean="0">
                <a:cs typeface="B Nazanin" panose="00000400000000000000" pitchFamily="2" charset="-78"/>
              </a:rPr>
              <a:t>»</a:t>
            </a:r>
            <a:endParaRPr lang="fa-IR" sz="2000" dirty="0">
              <a:cs typeface="B Nazanin" panose="00000400000000000000" pitchFamily="2" charset="-78"/>
            </a:endParaRPr>
          </a:p>
          <a:p>
            <a:r>
              <a:rPr lang="fa-IR" sz="2000" dirty="0">
                <a:cs typeface="B Nazanin" panose="00000400000000000000" pitchFamily="2" charset="-78"/>
              </a:rPr>
              <a:t>2. تهیه بولتن بازتاب نشست های دفتر مطالعات وبرنامه ریزی رسانه ها« سه ماهه  دی  بهمن  اسفند  99  </a:t>
            </a:r>
            <a:r>
              <a:rPr lang="fa-IR" sz="2000" dirty="0" smtClean="0">
                <a:cs typeface="B Nazanin" panose="00000400000000000000" pitchFamily="2" charset="-78"/>
              </a:rPr>
              <a:t>»</a:t>
            </a:r>
            <a:endParaRPr lang="fa-IR" sz="2000" dirty="0">
              <a:cs typeface="B Nazanin" panose="00000400000000000000" pitchFamily="2" charset="-78"/>
            </a:endParaRPr>
          </a:p>
          <a:p>
            <a:r>
              <a:rPr lang="fa-IR" sz="2000" dirty="0">
                <a:cs typeface="B Nazanin" panose="00000400000000000000" pitchFamily="2" charset="-78"/>
              </a:rPr>
              <a:t>3. تهیه بولتن "انعکاس آسیب‌های اجتماعی در رسانه " </a:t>
            </a:r>
            <a:r>
              <a:rPr lang="fa-IR" sz="2000" dirty="0" smtClean="0">
                <a:cs typeface="B Nazanin" panose="00000400000000000000" pitchFamily="2" charset="-78"/>
              </a:rPr>
              <a:t>1.خلاصه </a:t>
            </a:r>
            <a:r>
              <a:rPr lang="fa-IR" sz="2000" dirty="0">
                <a:cs typeface="B Nazanin" panose="00000400000000000000" pitchFamily="2" charset="-78"/>
              </a:rPr>
              <a:t>گزارش صورت جلسات </a:t>
            </a:r>
            <a:r>
              <a:rPr lang="fa-IR" sz="2000" dirty="0" smtClean="0">
                <a:cs typeface="B Nazanin" panose="00000400000000000000" pitchFamily="2" charset="-78"/>
              </a:rPr>
              <a:t>2.مستندات </a:t>
            </a:r>
            <a:r>
              <a:rPr lang="fa-IR" sz="2000" dirty="0">
                <a:cs typeface="B Nazanin" panose="00000400000000000000" pitchFamily="2" charset="-78"/>
              </a:rPr>
              <a:t>کارگروهها و کلاسها</a:t>
            </a:r>
          </a:p>
          <a:p>
            <a:r>
              <a:rPr lang="fa-IR" sz="2000" dirty="0">
                <a:cs typeface="B Nazanin" panose="00000400000000000000" pitchFamily="2" charset="-78"/>
              </a:rPr>
              <a:t>4. تهیه بولتن بازتاب نشست های تخصصی بررسی مسائل و مشکلات نشریات محلی ویژه سه  استان" آذربایجان شرقی وغربی -  سیستان و بلوچستان - خراسان شمالی جنوبی مرکزی - کردستان   »</a:t>
            </a:r>
          </a:p>
          <a:p>
            <a:r>
              <a:rPr lang="fa-IR" sz="2000" dirty="0">
                <a:cs typeface="B Nazanin" panose="00000400000000000000" pitchFamily="2" charset="-78"/>
              </a:rPr>
              <a:t>5. تهیه بولتن بازتاب نشست های تخصصی دفتر شامل دو نشست حضوری 1. نقش و عملکرد رسانه‌ها در مدیریت کرونا ویروس(26/3/99)و2. نقش رسانه در پیشگیری از اعتیاد: چالش‌ها و راهکارها(10/4/99)</a:t>
            </a:r>
          </a:p>
          <a:p>
            <a:r>
              <a:rPr lang="fa-IR" sz="2000" dirty="0">
                <a:cs typeface="B Nazanin" panose="00000400000000000000" pitchFamily="2" charset="-78"/>
              </a:rPr>
              <a:t>6.تهیه اخبار از فعالیت های دفتربرای سایت دفتر  84 مورد </a:t>
            </a:r>
          </a:p>
          <a:p>
            <a:r>
              <a:rPr lang="fa-IR" sz="2000" dirty="0">
                <a:cs typeface="B Nazanin" panose="00000400000000000000" pitchFamily="2" charset="-78"/>
              </a:rPr>
              <a:t>7. تهیه اخبار از دیگر سایت ها و خبرگزاری ها برای سایت دفتر  49 مورد </a:t>
            </a:r>
          </a:p>
          <a:p>
            <a:r>
              <a:rPr lang="fa-IR" sz="2000" dirty="0">
                <a:cs typeface="B Nazanin" panose="00000400000000000000" pitchFamily="2" charset="-78"/>
              </a:rPr>
              <a:t>8. تهیه روز شمار مطبوعات از آغاز تا کنون 120 مورد </a:t>
            </a:r>
          </a:p>
          <a:p>
            <a:r>
              <a:rPr lang="fa-IR" sz="2000" dirty="0">
                <a:cs typeface="B Nazanin" panose="00000400000000000000" pitchFamily="2" charset="-78"/>
              </a:rPr>
              <a:t>9. اقدامات انجام شده درهفته گرامی‌داشت مقام زن از سوی دفتر مطالعات و برنامه ریزی رسانه ها:</a:t>
            </a:r>
          </a:p>
          <a:p>
            <a:r>
              <a:rPr lang="fa-IR" sz="2000" dirty="0">
                <a:cs typeface="B Nazanin" panose="00000400000000000000" pitchFamily="2" charset="-78"/>
              </a:rPr>
              <a:t>- تهیه بولتن زنان در حوزه رسانه از قاجار تا کنون .</a:t>
            </a:r>
          </a:p>
          <a:p>
            <a:r>
              <a:rPr lang="fa-IR" sz="2000" dirty="0">
                <a:cs typeface="B Nazanin" panose="00000400000000000000" pitchFamily="2" charset="-78"/>
              </a:rPr>
              <a:t>- تهیه بولتن در سه بخش(زنان در حوزه رسانه" روزنامه نگاری "بخش اول - زنان در حوزه رسانه" عکاسی  "بخش دوم - زنان در حوزه رسانه" گرافیک   "بخش سوم)</a:t>
            </a:r>
          </a:p>
          <a:p>
            <a:r>
              <a:rPr lang="fa-IR" sz="2000" dirty="0">
                <a:cs typeface="B Nazanin" panose="00000400000000000000" pitchFamily="2" charset="-78"/>
              </a:rPr>
              <a:t>- مصاحبه با سه تن از زنان فعال حوزه رسانه در سه بخش خبر.عکاسی خبری. گرافیک مطبوعاتی </a:t>
            </a:r>
          </a:p>
          <a:p>
            <a:r>
              <a:rPr lang="fa-IR" sz="2000" dirty="0">
                <a:cs typeface="B Nazanin" panose="00000400000000000000" pitchFamily="2" charset="-78"/>
              </a:rPr>
              <a:t>- نمایشگاه مجازی عکاسی در دو حوزه " عکاس خبری  و مستند ساز  " </a:t>
            </a:r>
          </a:p>
        </p:txBody>
      </p:sp>
    </p:spTree>
    <p:extLst>
      <p:ext uri="{BB962C8B-B14F-4D97-AF65-F5344CB8AC3E}">
        <p14:creationId xmlns:p14="http://schemas.microsoft.com/office/powerpoint/2010/main" xmlns="" val="1680356591"/>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D:\Backup 94-6\My Documents\اخباري كه من تهيه كردم\پاور معرفی دفتر\u\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1052736"/>
            <a:ext cx="7056784"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072793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843808" y="490821"/>
            <a:ext cx="3801041" cy="369332"/>
          </a:xfrm>
          <a:prstGeom prst="rect">
            <a:avLst/>
          </a:prstGeom>
        </p:spPr>
        <p:txBody>
          <a:bodyPr wrap="none">
            <a:spAutoFit/>
          </a:bodyPr>
          <a:lstStyle/>
          <a:p>
            <a:pPr algn="ctr"/>
            <a:r>
              <a:rPr lang="fa-IR" b="1" dirty="0" smtClean="0"/>
              <a:t>واحدهای دفترمطالعات و برنامه ريزي رسانه ها </a:t>
            </a:r>
            <a:endParaRPr lang="fa-IR" b="1" dirty="0"/>
          </a:p>
        </p:txBody>
      </p:sp>
      <p:sp>
        <p:nvSpPr>
          <p:cNvPr id="6" name="Rectangle 5"/>
          <p:cNvSpPr/>
          <p:nvPr/>
        </p:nvSpPr>
        <p:spPr>
          <a:xfrm>
            <a:off x="6644849" y="1195062"/>
            <a:ext cx="1499128" cy="369332"/>
          </a:xfrm>
          <a:prstGeom prst="rect">
            <a:avLst/>
          </a:prstGeom>
        </p:spPr>
        <p:txBody>
          <a:bodyPr wrap="none">
            <a:spAutoFit/>
          </a:bodyPr>
          <a:lstStyle/>
          <a:p>
            <a:r>
              <a:rPr lang="fa-IR" b="1" dirty="0" smtClean="0"/>
              <a:t>معاونت پژوهشی </a:t>
            </a:r>
            <a:endParaRPr lang="fa-IR" b="1" dirty="0"/>
          </a:p>
        </p:txBody>
      </p:sp>
      <p:sp>
        <p:nvSpPr>
          <p:cNvPr id="7" name="Rectangle 6"/>
          <p:cNvSpPr/>
          <p:nvPr/>
        </p:nvSpPr>
        <p:spPr>
          <a:xfrm>
            <a:off x="1626982" y="1195062"/>
            <a:ext cx="1228221" cy="369332"/>
          </a:xfrm>
          <a:prstGeom prst="rect">
            <a:avLst/>
          </a:prstGeom>
        </p:spPr>
        <p:txBody>
          <a:bodyPr wrap="none">
            <a:spAutoFit/>
          </a:bodyPr>
          <a:lstStyle/>
          <a:p>
            <a:r>
              <a:rPr lang="fa-IR" b="1" dirty="0" smtClean="0"/>
              <a:t>واحد آموزش </a:t>
            </a:r>
            <a:endParaRPr lang="fa-IR" b="1" dirty="0"/>
          </a:p>
        </p:txBody>
      </p:sp>
      <p:sp>
        <p:nvSpPr>
          <p:cNvPr id="8" name="Rectangle 7"/>
          <p:cNvSpPr/>
          <p:nvPr/>
        </p:nvSpPr>
        <p:spPr>
          <a:xfrm>
            <a:off x="6797213" y="2888456"/>
            <a:ext cx="1378904" cy="369332"/>
          </a:xfrm>
          <a:prstGeom prst="rect">
            <a:avLst/>
          </a:prstGeom>
        </p:spPr>
        <p:txBody>
          <a:bodyPr wrap="none">
            <a:spAutoFit/>
          </a:bodyPr>
          <a:lstStyle/>
          <a:p>
            <a:r>
              <a:rPr lang="fa-IR" b="1" dirty="0" smtClean="0"/>
              <a:t>فصلنامه رسانه </a:t>
            </a:r>
            <a:endParaRPr lang="fa-IR" b="1" dirty="0"/>
          </a:p>
        </p:txBody>
      </p:sp>
      <p:sp>
        <p:nvSpPr>
          <p:cNvPr id="9" name="Rectangle 8"/>
          <p:cNvSpPr/>
          <p:nvPr/>
        </p:nvSpPr>
        <p:spPr>
          <a:xfrm>
            <a:off x="1989087" y="2888456"/>
            <a:ext cx="854721" cy="369332"/>
          </a:xfrm>
          <a:prstGeom prst="rect">
            <a:avLst/>
          </a:prstGeom>
        </p:spPr>
        <p:txBody>
          <a:bodyPr wrap="none">
            <a:spAutoFit/>
          </a:bodyPr>
          <a:lstStyle/>
          <a:p>
            <a:r>
              <a:rPr lang="fa-IR" b="1" dirty="0" smtClean="0"/>
              <a:t>انتشارات</a:t>
            </a:r>
            <a:endParaRPr lang="fa-IR" b="1" dirty="0"/>
          </a:p>
        </p:txBody>
      </p:sp>
      <p:sp>
        <p:nvSpPr>
          <p:cNvPr id="10" name="Rectangle 9"/>
          <p:cNvSpPr/>
          <p:nvPr/>
        </p:nvSpPr>
        <p:spPr>
          <a:xfrm>
            <a:off x="1623454" y="4829557"/>
            <a:ext cx="1592103" cy="369332"/>
          </a:xfrm>
          <a:prstGeom prst="rect">
            <a:avLst/>
          </a:prstGeom>
        </p:spPr>
        <p:txBody>
          <a:bodyPr wrap="none">
            <a:spAutoFit/>
          </a:bodyPr>
          <a:lstStyle/>
          <a:p>
            <a:r>
              <a:rPr lang="fa-IR" b="1" dirty="0" smtClean="0"/>
              <a:t>کتابخانه تخصصی </a:t>
            </a:r>
            <a:endParaRPr lang="fa-IR" b="1" dirty="0"/>
          </a:p>
        </p:txBody>
      </p:sp>
      <p:sp>
        <p:nvSpPr>
          <p:cNvPr id="11" name="Rectangle 10"/>
          <p:cNvSpPr/>
          <p:nvPr/>
        </p:nvSpPr>
        <p:spPr>
          <a:xfrm>
            <a:off x="6901409" y="4837802"/>
            <a:ext cx="1170512" cy="369332"/>
          </a:xfrm>
          <a:prstGeom prst="rect">
            <a:avLst/>
          </a:prstGeom>
        </p:spPr>
        <p:txBody>
          <a:bodyPr wrap="none">
            <a:spAutoFit/>
          </a:bodyPr>
          <a:lstStyle/>
          <a:p>
            <a:r>
              <a:rPr lang="fa-IR" b="1" dirty="0" smtClean="0"/>
              <a:t>روابط‌عمومی</a:t>
            </a:r>
            <a:endParaRPr lang="fa-IR" b="1" dirty="0"/>
          </a:p>
        </p:txBody>
      </p:sp>
      <p:pic>
        <p:nvPicPr>
          <p:cNvPr id="1026" name="Picture 2" descr="D:\Backup 94-6\My Documents\اخباري كه من تهيه كردم\پاور معرفی دفتر\u\چکیده-پایان-نامه-ارتباطات5-بررسی-معیارهای-گزینش-اخبار-مقایسه-نحوه-انعکاس-اخبار-افغانستان-در-رادیو-دری-جمهوری-اسلامی-ایران-و-رادیو-بی-بی-سی-انگلیس.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9567" y="1687098"/>
            <a:ext cx="2009692"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Backup 94-6\My Documents\اخباري كه من تهيه كردم\پاور معرفی دفتر\u\انتشار-نسخه-الکترونیک-شماره-121-فصلنامه-رسانه.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55853" y="3225494"/>
            <a:ext cx="2461624" cy="1438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Backup 94-6\My Documents\اخباري كه من تهيه كردم\پاور معرفی دفتر\u\images (16).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14440" y="5300729"/>
            <a:ext cx="2403037" cy="1225069"/>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Backup 94-6\My Documents\اخباري كه من تهيه كردم\پاور معرفی دفتر\u\download.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63849" y="1589741"/>
            <a:ext cx="2319748" cy="124446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Backup 94-6\My Documents\اخباري كه من تهيه كردم\پاور معرفی دفتر\u\images.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95809" y="3221423"/>
            <a:ext cx="2319748" cy="16040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D:\Backup 94-6\My Documents\اخباري كه من تهيه كردم\پاور معرفی دفتر\u\download (3).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79186" y="5198889"/>
            <a:ext cx="2489074" cy="146105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Arrow Connector 12"/>
          <p:cNvCxnSpPr>
            <a:stCxn id="3" idx="2"/>
          </p:cNvCxnSpPr>
          <p:nvPr/>
        </p:nvCxnSpPr>
        <p:spPr>
          <a:xfrm flipH="1">
            <a:off x="3059832" y="860153"/>
            <a:ext cx="1684497" cy="51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p:cNvCxnSpPr>
          <p:nvPr/>
        </p:nvCxnSpPr>
        <p:spPr>
          <a:xfrm>
            <a:off x="4744329" y="860153"/>
            <a:ext cx="1771887" cy="51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1"/>
          </p:cNvCxnSpPr>
          <p:nvPr/>
        </p:nvCxnSpPr>
        <p:spPr>
          <a:xfrm>
            <a:off x="4744329" y="860153"/>
            <a:ext cx="2052884" cy="2212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183597" y="906184"/>
            <a:ext cx="1560732" cy="2031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 idx="2"/>
          </p:cNvCxnSpPr>
          <p:nvPr/>
        </p:nvCxnSpPr>
        <p:spPr>
          <a:xfrm>
            <a:off x="4744329" y="860153"/>
            <a:ext cx="1645238" cy="4154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p:cNvCxnSpPr>
          <p:nvPr/>
        </p:nvCxnSpPr>
        <p:spPr>
          <a:xfrm flipH="1">
            <a:off x="3215558" y="860153"/>
            <a:ext cx="1528771" cy="4178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descr="D:\Backup 94-6\My Documents\اخباري كه من تهيه كردم\پاور معرفی دفتر\u\گزارش-تکمیلی-نشست-تخصصی-رسانه-و-ایران-همدلr.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905892" y="4221088"/>
            <a:ext cx="2027168" cy="2489526"/>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25"/>
          <p:cNvSpPr/>
          <p:nvPr/>
        </p:nvSpPr>
        <p:spPr>
          <a:xfrm>
            <a:off x="4447613" y="4221088"/>
            <a:ext cx="593432" cy="369332"/>
          </a:xfrm>
          <a:prstGeom prst="rect">
            <a:avLst/>
          </a:prstGeom>
        </p:spPr>
        <p:txBody>
          <a:bodyPr wrap="none">
            <a:spAutoFit/>
          </a:bodyPr>
          <a:lstStyle/>
          <a:p>
            <a:r>
              <a:rPr lang="fa-IR" b="1" dirty="0" smtClean="0"/>
              <a:t>سایت</a:t>
            </a:r>
            <a:endParaRPr lang="fa-IR" b="1" dirty="0"/>
          </a:p>
        </p:txBody>
      </p:sp>
      <p:cxnSp>
        <p:nvCxnSpPr>
          <p:cNvPr id="28" name="Straight Arrow Connector 27"/>
          <p:cNvCxnSpPr/>
          <p:nvPr/>
        </p:nvCxnSpPr>
        <p:spPr>
          <a:xfrm>
            <a:off x="4744328" y="860153"/>
            <a:ext cx="0" cy="3360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6264461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483768" y="529788"/>
            <a:ext cx="6120680" cy="5909310"/>
          </a:xfrm>
          <a:prstGeom prst="rect">
            <a:avLst/>
          </a:prstGeom>
        </p:spPr>
        <p:txBody>
          <a:bodyPr wrap="square">
            <a:spAutoFit/>
          </a:bodyPr>
          <a:lstStyle/>
          <a:p>
            <a:r>
              <a:rPr lang="fa-IR" b="1" dirty="0" smtClean="0"/>
              <a:t>معرفی معاونت پژوهش</a:t>
            </a:r>
          </a:p>
          <a:p>
            <a:endParaRPr lang="fa-IR" b="1" dirty="0" smtClean="0"/>
          </a:p>
          <a:p>
            <a:pPr algn="just"/>
            <a:r>
              <a:rPr lang="fa-IR" dirty="0" smtClean="0"/>
              <a:t>معاونت پژوهشی به عنوان یکی از تخصصی‌ترین واحدهای تحقیقاتی حوزه ارتباطات توانسته ضمن جمع‌آوری کارشناسان خبره در حوزه پژوهش و تحقیق، ارتباط دائم و مستمری را با استادان دانشگاهی برقرار ساخته و از نظرات روشنگرانه آن‫ها بهره‌ جوید. این بخش با ارائه طرح‫ها و سفارش‌های تحقیقاتی در زمینه تحقیقات بنیادی، تحقیقات آسیب‌شناسانه، تحلیل محتوا، تحقیقات ویژه؛ و حمایت از پایان‫نامه‌‌های کارشناسی ارشد و دکترا در زمینه ارتباطات و حوزه‌های وابسته و ... کار هدایت و نظارت بر تحقیقات را برعهده دارد.</a:t>
            </a:r>
          </a:p>
          <a:p>
            <a:pPr algn="just"/>
            <a:endParaRPr lang="fa-IR" dirty="0" smtClean="0"/>
          </a:p>
          <a:p>
            <a:pPr algn="just"/>
            <a:r>
              <a:rPr lang="fa-IR" b="1" dirty="0" smtClean="0"/>
              <a:t>معرفی واحد آموزش</a:t>
            </a:r>
          </a:p>
          <a:p>
            <a:pPr algn="just"/>
            <a:endParaRPr lang="fa-IR" b="1" dirty="0" smtClean="0"/>
          </a:p>
          <a:p>
            <a:pPr algn="just"/>
            <a:r>
              <a:rPr lang="fa-IR" dirty="0" smtClean="0"/>
              <a:t>بخش آموزش دفتر مطالعات و برنامه‌ریزی رسانه‌ها که با عنوان آموزش و گسترش رسانه‌ها از سال 1368 کار خود را آغاز کرد تا به امروز 48 دوره را در قالب دو رشته روزنامه‌نگاری و گرافیک مطبوعاتی و 5 دوره را در قالب تبلیغات برگزار کرده است. در طی این سال‌ها بیش 1600 نفر در تهران و شهرستان‌ها آموزش دیده‌اند. هدف از راه‌اندازی چنین دوره‌هایی آموزش روزنامه‌نگاری، گرافیک و اصول تبلیغات به داوطلبانی است که در روزنامه‌ها، نشریات، روابط‌عمومی‌ها و دفاتر تبلیغاتی مشغول کار هستند اما فارغ‌التحصیل این رشته‌ها نبوده‌اند. افرادی که خود به گونه‌ای تجربی وارد عالم روزنامه‌نگاری و یا گرافیک شده‌اند و علاقه دارند تا دانسته‌های خود را افزایش دهند.</a:t>
            </a:r>
          </a:p>
        </p:txBody>
      </p:sp>
      <p:pic>
        <p:nvPicPr>
          <p:cNvPr id="2053" name="Picture 5" descr="D:\Backup 94-6\My Documents\اخباري كه من تهيه كردم\پاور معرفی دفتر\u\images (1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1" y="3933056"/>
            <a:ext cx="2016224"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D:\Backup 94-6\My Documents\اخباري كه من تهيه كردم\پاور معرفی دفتر\u\نشست-تخصصی-نقش-رسانه-در-بازار-سرمایه-و-بورس.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745" y="860153"/>
            <a:ext cx="1905000" cy="21973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70546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339752" y="116160"/>
            <a:ext cx="6408712" cy="6740307"/>
          </a:xfrm>
          <a:prstGeom prst="rect">
            <a:avLst/>
          </a:prstGeom>
        </p:spPr>
        <p:txBody>
          <a:bodyPr wrap="square">
            <a:spAutoFit/>
          </a:bodyPr>
          <a:lstStyle/>
          <a:p>
            <a:r>
              <a:rPr lang="fa-IR" b="1" dirty="0" smtClean="0"/>
              <a:t>معرفی فصلنامه رسانه</a:t>
            </a:r>
          </a:p>
          <a:p>
            <a:endParaRPr lang="fa-IR" b="1" dirty="0" smtClean="0"/>
          </a:p>
          <a:p>
            <a:pPr algn="just"/>
            <a:r>
              <a:rPr lang="fa-IR" dirty="0" smtClean="0"/>
              <a:t>رسانه فصلنامه‌ای علمی - ترویجی در زمینه وسایل ارتباط‌جمعی است، که به منظور بازتاب پژوهش‌ها، تجربه‌ها، دستاوردهای نو و رهیافت‌های سودمند علمی در حوزة تخصصی وسایل ارتباط‌جمعی، به ویژه مطبوعات، از سال 1369 به خانواده مطبوعات ایران پیوسته است. به عنوان نخستین و مهم‌ترین بازتاباننده پژوهش‌ها، تجربیات و دستاوردهای ارتباطات در کشور و جهان، نزد استادان، صاحب‌نظران و دانشجویان سطوح مختلف در رشته‌های علوم ارتباطات اجتماعی، جایگاهی ویژه یافته است. رسانه از سال 1383 با تغییر قطع و اندازه و اختصاص مطالب هر شماره به موضوعی خاص، تا کنون به موضوعات «مطالعات انتقادی در ارتباطات»، «سیاستگذاری و برنامه‌ریزی ارتباطی»، «رسانه‌ها، حوزه عمومی‌ و‌ دموکراسی»، «مطبوعات عامه‌پسند»، «آموزش روزنامه‌نگاری»، «پژوهش‌های ارتباطی»، «جامعه اطلاعاتی»، «رسانه‌ها و فرهنگ»، «سواد رسانه‌ای»، «رسانه‌ها و دین»، «مدیریت رسانه‌ها»، «روش‌های کیفی پژوهش در ارتباطات»، «روزنامه‌نگاری بحران» و «زبان و رسانه‌ها» پرداخته است.</a:t>
            </a:r>
          </a:p>
          <a:p>
            <a:pPr algn="just"/>
            <a:endParaRPr lang="fa-IR" dirty="0" smtClean="0"/>
          </a:p>
          <a:p>
            <a:pPr algn="just"/>
            <a:r>
              <a:rPr lang="fa-IR" b="1" dirty="0" smtClean="0"/>
              <a:t>انتشارات</a:t>
            </a:r>
          </a:p>
          <a:p>
            <a:pPr algn="just"/>
            <a:endParaRPr lang="fa-IR" b="1" dirty="0" smtClean="0"/>
          </a:p>
          <a:p>
            <a:pPr algn="just"/>
            <a:r>
              <a:rPr lang="fa-IR" dirty="0" smtClean="0"/>
              <a:t> از میان گزارش‌های تحقیق، تألیف و یا ترجمه‌های پیشنهاد شده در زمینه روزنامه‌نگاری و گرافیک مطبوعاتی آن دسته را که مناسب تشخیص داده می‌شود و به تأیید شورای انتشارات می‌رسد به چاپ می‌رساند. این واحد تا کنون بیش از 160 عنوان کتاب و گزارش تحقیقی منتشر کرده و با تهیه جزوات آموزشی و لوح‌های فشرده آموزش روزنامه‌نگاری، روزنامه‌نگاری بحران و کتاب‌های ای بوک (</a:t>
            </a:r>
            <a:r>
              <a:rPr lang="en-US" dirty="0" smtClean="0"/>
              <a:t>E - book) </a:t>
            </a:r>
            <a:r>
              <a:rPr lang="fa-IR" dirty="0" smtClean="0"/>
              <a:t>در راه اعتلای دانش روزنامه‌نگاری و ارتباطات گام برمی‌دارد.</a:t>
            </a:r>
            <a:endParaRPr lang="fa-IR" dirty="0"/>
          </a:p>
        </p:txBody>
      </p:sp>
      <p:pic>
        <p:nvPicPr>
          <p:cNvPr id="3074" name="Picture 2" descr="D:\Backup 94-6\My Documents\اخباري كه من تهيه كردم\پاور معرفی دفتر\u\شماره-120-فصلنامه-رسانه-منتشر-شد.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124744"/>
            <a:ext cx="1872208" cy="26261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Backup 94-6\My Documents\اخباري كه من تهيه كردم\پاور معرفی دفتر\u\انتشار-کتاب-حوزه-عمومی-شبکه-ای.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073" y="4077072"/>
            <a:ext cx="1900655"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0573636"/>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672725" y="188640"/>
            <a:ext cx="6167019" cy="6463308"/>
          </a:xfrm>
          <a:prstGeom prst="rect">
            <a:avLst/>
          </a:prstGeom>
        </p:spPr>
        <p:txBody>
          <a:bodyPr wrap="square">
            <a:spAutoFit/>
          </a:bodyPr>
          <a:lstStyle/>
          <a:p>
            <a:r>
              <a:rPr lang="fa-IR" b="1" dirty="0" smtClean="0"/>
              <a:t>کتابخانه تخصصی</a:t>
            </a:r>
          </a:p>
          <a:p>
            <a:endParaRPr lang="fa-IR" b="1" dirty="0" smtClean="0"/>
          </a:p>
          <a:p>
            <a:pPr algn="just"/>
            <a:r>
              <a:rPr lang="fa-IR" dirty="0" smtClean="0"/>
              <a:t>کتاب‌خانه این دفتر یکی از غنی‌ترین کتاب‌خانه‌های تخصصی علوم ارتباطات و رسانه‌ها در کشور محسوب می‌شودکه با تهیه آخرین منابع تحقیقاتی فارسی و لاتین (انگلیسی، فرانسوی و..) و منابع مرجع و امکانات جست‌وجوی رایانه‌ای، آمادگی خدمت‌رسانی به عموم علاقه‌مندان و پژوهش‌گران را دارد. این کتاب‌خانه به نر‌م‌افزار اطلاع‌رسانی سیمرغ مجهز بوده وامکان جست وجوی هم‌زمان تا بیش از 400 کتاب‌خانه معتبر کشور را عملی ساخته است پس ازراه‌اندازی پایگاه اطلاع‌رسانی دفتردر سال 1384، امکان جست‌وجوی الکترونیک کتاب‌خانه در فضای اینترنت برای عموم کاربران میسر شد.با تکمیل پروژه «کتاب‌خانه دیجیتال» درخرداد 1390،امکان جست‌وجو و دریافت کتاب‌ها و مقالات این کتاب‌خانه به صورت برخط برای کاربران ممکن شد.</a:t>
            </a:r>
          </a:p>
          <a:p>
            <a:pPr algn="just"/>
            <a:endParaRPr lang="fa-IR" dirty="0" smtClean="0"/>
          </a:p>
          <a:p>
            <a:pPr algn="just"/>
            <a:r>
              <a:rPr lang="fa-IR" b="1" dirty="0" smtClean="0"/>
              <a:t>واحد روابط‌عمومی و سایت</a:t>
            </a:r>
          </a:p>
          <a:p>
            <a:pPr algn="just"/>
            <a:endParaRPr lang="fa-IR" b="1" dirty="0" smtClean="0"/>
          </a:p>
          <a:p>
            <a:pPr algn="just"/>
            <a:r>
              <a:rPr lang="fa-IR" dirty="0" smtClean="0"/>
              <a:t>روابط‌عمومی با تأکید بر گسترش روابط درون‌سازمانی و برون‌سازمانی به لحاظ اهمیت و وسعت وظایفی که دارد جایگاه ویژه‌ای را در ساختار این دفتر به خود اختصاص داده است. از مهم‌ترین وظایف این واحد تهیه اخبار و گزارش‌های دفتر، برقراری ارتباط متقابل با نمایندگان رسانه‌های جمعی به منظور اطلاع‌رسانی و انعکاس به موقع اخبار، مشارکت فعال در امر برگزاری کنفرانس‌ها، نشست ها و نمایشگاهها است.واحد سایت دفتردرسال 1384 کار خود را آغاز نمود .سایت  تلاش می‌کند تا آخرین فعالیت‌های این دفتر را در حوزة مطالعاتی روزنامه‌نگاری و ارتباطات به‌طور روزآمد دراختیار کابران  قرار دهد. </a:t>
            </a:r>
            <a:endParaRPr lang="fa-IR" dirty="0"/>
          </a:p>
        </p:txBody>
      </p:sp>
      <p:pic>
        <p:nvPicPr>
          <p:cNvPr id="4098" name="Picture 2" descr="D:\Backup 94-6\My Documents\اخباري كه من تهيه كردم\پاور معرفی دفتر\u\images (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430" y="860153"/>
            <a:ext cx="2454354" cy="235282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Backup 94-6\My Documents\اخباري كه من تهيه كردم\پاور معرفی دفتر\u\images (19).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430" y="3845815"/>
            <a:ext cx="2454354" cy="2806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584014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489769" y="563478"/>
            <a:ext cx="6917351" cy="923330"/>
          </a:xfrm>
          <a:prstGeom prst="rect">
            <a:avLst/>
          </a:prstGeom>
        </p:spPr>
        <p:txBody>
          <a:bodyPr wrap="square">
            <a:spAutoFit/>
          </a:bodyPr>
          <a:lstStyle/>
          <a:p>
            <a:pPr algn="ctr"/>
            <a:r>
              <a:rPr lang="fa-IR" b="1" dirty="0" smtClean="0"/>
              <a:t>گزارش عملکرد کمی و کیفی دفتر مطالعات و برنامه ریزی رسانه ها</a:t>
            </a:r>
          </a:p>
          <a:p>
            <a:pPr algn="ctr"/>
            <a:endParaRPr lang="fa-IR" b="1" dirty="0" smtClean="0"/>
          </a:p>
          <a:p>
            <a:pPr algn="ctr"/>
            <a:r>
              <a:rPr lang="fa-IR" b="1" dirty="0" smtClean="0"/>
              <a:t>1399</a:t>
            </a:r>
            <a:endParaRPr lang="fa-IR" b="1" dirty="0"/>
          </a:p>
        </p:txBody>
      </p:sp>
      <p:sp>
        <p:nvSpPr>
          <p:cNvPr id="10" name="Rectangle 9"/>
          <p:cNvSpPr/>
          <p:nvPr/>
        </p:nvSpPr>
        <p:spPr>
          <a:xfrm>
            <a:off x="524363" y="1486808"/>
            <a:ext cx="8064896" cy="5078313"/>
          </a:xfrm>
          <a:prstGeom prst="rect">
            <a:avLst/>
          </a:prstGeom>
        </p:spPr>
        <p:txBody>
          <a:bodyPr wrap="square">
            <a:spAutoFit/>
          </a:bodyPr>
          <a:lstStyle/>
          <a:p>
            <a:r>
              <a:rPr lang="fa-IR" b="1" dirty="0" smtClean="0"/>
              <a:t>گزارشهای پژوهشی	:</a:t>
            </a:r>
          </a:p>
          <a:p>
            <a:pPr algn="just"/>
            <a:endParaRPr lang="fa-IR" b="1" dirty="0" smtClean="0">
              <a:cs typeface="B Nazanin" panose="00000400000000000000" pitchFamily="2" charset="-78"/>
            </a:endParaRPr>
          </a:p>
          <a:p>
            <a:pPr marL="342900" indent="-342900" algn="just">
              <a:buAutoNum type="arabicPlain"/>
            </a:pPr>
            <a:r>
              <a:rPr lang="fa-IR" dirty="0" smtClean="0">
                <a:cs typeface="B Nazanin" panose="00000400000000000000" pitchFamily="2" charset="-78"/>
              </a:rPr>
              <a:t>بازنمایی رویکردها، محورها و ابهامات در خصوص بیماری کرونا در رسانه‌های داخلی و خارجی (8 گزارش شامل:  شماره‌های 17 تا 20) </a:t>
            </a:r>
          </a:p>
          <a:p>
            <a:pPr marL="342900" indent="-342900" algn="just">
              <a:buAutoNum type="arabicPlain"/>
            </a:pPr>
            <a:endParaRPr lang="fa-IR" dirty="0" smtClean="0">
              <a:cs typeface="B Nazanin" panose="00000400000000000000" pitchFamily="2" charset="-78"/>
            </a:endParaRPr>
          </a:p>
          <a:p>
            <a:pPr marL="342900" indent="-342900" algn="just">
              <a:buAutoNum type="arabicPeriod" startAt="2"/>
            </a:pPr>
            <a:r>
              <a:rPr lang="fa-IR" dirty="0" smtClean="0">
                <a:cs typeface="B Nazanin" panose="00000400000000000000" pitchFamily="2" charset="-78"/>
              </a:rPr>
              <a:t>کرونا و الهیات- چالش‌های دین و مذهب در مواجهه با ویروس کرونا (20 فروردین 1399)</a:t>
            </a:r>
          </a:p>
          <a:p>
            <a:pPr marL="342900" indent="-342900" algn="just">
              <a:buAutoNum type="arabicPeriod" startAt="2"/>
            </a:pPr>
            <a:endParaRPr lang="fa-IR" dirty="0" smtClean="0">
              <a:cs typeface="B Nazanin" panose="00000400000000000000" pitchFamily="2" charset="-78"/>
            </a:endParaRPr>
          </a:p>
          <a:p>
            <a:pPr algn="just"/>
            <a:r>
              <a:rPr lang="fa-IR" dirty="0" smtClean="0">
                <a:cs typeface="B Nazanin" panose="00000400000000000000" pitchFamily="2" charset="-78"/>
              </a:rPr>
              <a:t>3.	رصد اخبار رسانه‌های معاند در زمینه سخنرانی مقام معظم رهبری در نیمه شعبان (24 فروردین 1399)</a:t>
            </a:r>
          </a:p>
          <a:p>
            <a:pPr algn="just"/>
            <a:r>
              <a:rPr lang="fa-IR" dirty="0" smtClean="0">
                <a:cs typeface="B Nazanin" panose="00000400000000000000" pitchFamily="2" charset="-78"/>
              </a:rPr>
              <a:t>4.	رصد اخبار و مطالب مرتبط با کرونا و اقدام جهادی (24 فروردین 1399) </a:t>
            </a:r>
          </a:p>
          <a:p>
            <a:pPr algn="just"/>
            <a:endParaRPr lang="fa-IR" dirty="0" smtClean="0">
              <a:cs typeface="B Nazanin" panose="00000400000000000000" pitchFamily="2" charset="-78"/>
            </a:endParaRPr>
          </a:p>
          <a:p>
            <a:pPr algn="just"/>
            <a:r>
              <a:rPr lang="fa-IR" dirty="0" smtClean="0">
                <a:cs typeface="B Nazanin" panose="00000400000000000000" pitchFamily="2" charset="-78"/>
              </a:rPr>
              <a:t>5.	رصد اخبار و مطالب مرتبط با کرونا وتاثیرات اقتصادی (26 فروردین 1399</a:t>
            </a:r>
          </a:p>
          <a:p>
            <a:pPr algn="just"/>
            <a:r>
              <a:rPr lang="fa-IR" dirty="0" smtClean="0">
                <a:cs typeface="B Nazanin" panose="00000400000000000000" pitchFamily="2" charset="-78"/>
              </a:rPr>
              <a:t>6.	رصد اخبار و مطالب مرتبط با کرونا وتاثیرات آن بر صنعت کتاب و کتابخوانی (27 فروردین 1399)</a:t>
            </a:r>
          </a:p>
          <a:p>
            <a:pPr algn="just"/>
            <a:r>
              <a:rPr lang="fa-IR" dirty="0" smtClean="0">
                <a:cs typeface="B Nazanin" panose="00000400000000000000" pitchFamily="2" charset="-78"/>
              </a:rPr>
              <a:t>7.	رصد اخبار و مطالب مرتبط با کرونا در زمینه تحریم اقتصادی (27 فروردین 1399)</a:t>
            </a:r>
          </a:p>
          <a:p>
            <a:pPr algn="just"/>
            <a:r>
              <a:rPr lang="fa-IR" dirty="0" smtClean="0">
                <a:cs typeface="B Nazanin" panose="00000400000000000000" pitchFamily="2" charset="-78"/>
              </a:rPr>
              <a:t>8.	رصد اخبار و مطالب مرتبط با کرونا وتاثیرات آن بربخش تئاتر (30 فروردین 1399)</a:t>
            </a:r>
          </a:p>
          <a:p>
            <a:pPr algn="just"/>
            <a:r>
              <a:rPr lang="fa-IR" dirty="0" smtClean="0">
                <a:cs typeface="B Nazanin" panose="00000400000000000000" pitchFamily="2" charset="-78"/>
              </a:rPr>
              <a:t>9.	رصد اخبار رسانه‌های معاند در زمینه چالش‌های اقتصاد نفت و پیامدهای آن در دوره کرونا (30 فروردین 1399)</a:t>
            </a:r>
          </a:p>
          <a:p>
            <a:pPr algn="just"/>
            <a:r>
              <a:rPr lang="fa-IR" dirty="0" smtClean="0">
                <a:cs typeface="B Nazanin" panose="00000400000000000000" pitchFamily="2" charset="-78"/>
              </a:rPr>
              <a:t>10.	رصد اخبار و مطالب مرتبط باوضعیت اقتصادی مردم در دوران کرونا (31 فروردین 1399) </a:t>
            </a:r>
          </a:p>
        </p:txBody>
      </p:sp>
    </p:spTree>
    <p:extLst>
      <p:ext uri="{BB962C8B-B14F-4D97-AF65-F5344CB8AC3E}">
        <p14:creationId xmlns:p14="http://schemas.microsoft.com/office/powerpoint/2010/main" xmlns="" val="3961415808"/>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51520" y="1110846"/>
            <a:ext cx="8280920" cy="4247317"/>
          </a:xfrm>
          <a:prstGeom prst="rect">
            <a:avLst/>
          </a:prstGeom>
        </p:spPr>
        <p:txBody>
          <a:bodyPr wrap="square">
            <a:spAutoFit/>
          </a:bodyPr>
          <a:lstStyle/>
          <a:p>
            <a:pPr algn="just"/>
            <a:r>
              <a:rPr lang="fa-IR" dirty="0" smtClean="0">
                <a:cs typeface="B Nazanin" panose="00000400000000000000" pitchFamily="2" charset="-78"/>
              </a:rPr>
              <a:t>11.	رصد اخبار و مطالب مرتبط با رعایت فاصله گذاری اجتماعی ( اول اردیبهشت 1399) </a:t>
            </a:r>
          </a:p>
          <a:p>
            <a:pPr algn="just"/>
            <a:r>
              <a:rPr lang="fa-IR" dirty="0" smtClean="0">
                <a:cs typeface="B Nazanin" panose="00000400000000000000" pitchFamily="2" charset="-78"/>
              </a:rPr>
              <a:t>12.	رصد اخبار و مطالب مرتبط باکرونا و نگرانی از افرایش بیماری و کمبود دارو (2 اردیبهشت 1399) </a:t>
            </a:r>
          </a:p>
          <a:p>
            <a:pPr algn="just"/>
            <a:r>
              <a:rPr lang="fa-IR" dirty="0" smtClean="0">
                <a:cs typeface="B Nazanin" panose="00000400000000000000" pitchFamily="2" charset="-78"/>
              </a:rPr>
              <a:t>13.	رصد اخبار و مطالب مرتبط با کرونا و افزایش تعداد بیکاران و نقش نهادها و سازمان‌های زیر نظر رهبری           (3 اردیبهشت 1399)</a:t>
            </a:r>
          </a:p>
          <a:p>
            <a:pPr algn="just"/>
            <a:r>
              <a:rPr lang="fa-IR" dirty="0" smtClean="0">
                <a:cs typeface="B Nazanin" panose="00000400000000000000" pitchFamily="2" charset="-78"/>
              </a:rPr>
              <a:t>14.	رصد اخبار و مطالب رسانه‌ها معاند در زمینه چالش‌های نفت و پیامدهای آن در دوره کرونا(3 اردیبهشت 1399) </a:t>
            </a:r>
          </a:p>
          <a:p>
            <a:pPr algn="just"/>
            <a:r>
              <a:rPr lang="fa-IR" dirty="0" smtClean="0">
                <a:cs typeface="B Nazanin" panose="00000400000000000000" pitchFamily="2" charset="-78"/>
              </a:rPr>
              <a:t>15.	رصد اخبار و مطالب رسانه‌ها معاند در زمینه گسترش فقر و ضرورت حمایت بنیادهای مالی دولتی از مردم در دوره کرونا (3 اردیبهشت 1399) </a:t>
            </a:r>
          </a:p>
          <a:p>
            <a:pPr algn="just"/>
            <a:r>
              <a:rPr lang="fa-IR" dirty="0" smtClean="0">
                <a:cs typeface="B Nazanin" panose="00000400000000000000" pitchFamily="2" charset="-78"/>
              </a:rPr>
              <a:t>16.	رصد اخبار و مطالب مرتبط با کرونا و پرتاب ماهواره نور (6 اردیبهشت 1399) </a:t>
            </a:r>
          </a:p>
          <a:p>
            <a:pPr algn="just"/>
            <a:r>
              <a:rPr lang="fa-IR" dirty="0" smtClean="0">
                <a:cs typeface="B Nazanin" panose="00000400000000000000" pitchFamily="2" charset="-78"/>
              </a:rPr>
              <a:t>17.	رصداخبار و مطالب مرتبط با رزمایش سراسری همدلی و کمک‌های مومنانه (10 اردیبهشت 1399)</a:t>
            </a:r>
          </a:p>
          <a:p>
            <a:pPr algn="just"/>
            <a:r>
              <a:rPr lang="fa-IR" dirty="0" smtClean="0">
                <a:cs typeface="B Nazanin" panose="00000400000000000000" pitchFamily="2" charset="-78"/>
              </a:rPr>
              <a:t>18.	رصد اخبار و مطالب مرتبط با نامه جمعی طلاب به رئیس قوه قضائیه (13 اردیبهشت 1399) </a:t>
            </a:r>
          </a:p>
          <a:p>
            <a:pPr algn="just"/>
            <a:r>
              <a:rPr lang="fa-IR" dirty="0" smtClean="0">
                <a:cs typeface="B Nazanin" panose="00000400000000000000" pitchFamily="2" charset="-78"/>
              </a:rPr>
              <a:t>19.	رصد اخبار و مطالب مرتبط با آزاد سازی سهام عدالت (14 اردیبهشت 1399) </a:t>
            </a:r>
          </a:p>
          <a:p>
            <a:pPr algn="just"/>
            <a:r>
              <a:rPr lang="fa-IR" dirty="0" smtClean="0">
                <a:cs typeface="B Nazanin" panose="00000400000000000000" pitchFamily="2" charset="-78"/>
              </a:rPr>
              <a:t>20.	رصد اخبار و مطالب مرتبط با صادرات فنی و مهندسی ایران به ونزوئلا (15 اردیبهشت 1399) </a:t>
            </a:r>
          </a:p>
          <a:p>
            <a:pPr algn="just"/>
            <a:endParaRPr lang="fa-IR" dirty="0" smtClean="0">
              <a:cs typeface="B Nazanin" panose="00000400000000000000" pitchFamily="2" charset="-78"/>
            </a:endParaRPr>
          </a:p>
          <a:p>
            <a:pPr algn="just"/>
            <a:endParaRPr lang="fa-IR" dirty="0"/>
          </a:p>
        </p:txBody>
      </p:sp>
      <p:sp>
        <p:nvSpPr>
          <p:cNvPr id="4" name="Rectangle 3"/>
          <p:cNvSpPr/>
          <p:nvPr/>
        </p:nvSpPr>
        <p:spPr>
          <a:xfrm>
            <a:off x="281882" y="4797152"/>
            <a:ext cx="8280920" cy="1477328"/>
          </a:xfrm>
          <a:prstGeom prst="rect">
            <a:avLst/>
          </a:prstGeom>
        </p:spPr>
        <p:txBody>
          <a:bodyPr wrap="square">
            <a:spAutoFit/>
          </a:bodyPr>
          <a:lstStyle/>
          <a:p>
            <a:r>
              <a:rPr lang="fa-IR" dirty="0" smtClean="0">
                <a:cs typeface="B Nazanin" panose="00000400000000000000" pitchFamily="2" charset="-78"/>
              </a:rPr>
              <a:t>21.	رصد اخبار و مطالب مرتبط با افزایش شاخص‌های بورس در ایران (گزارش اول: 16 اردیبهشت 1399) </a:t>
            </a:r>
          </a:p>
          <a:p>
            <a:r>
              <a:rPr lang="fa-IR" dirty="0" smtClean="0">
                <a:cs typeface="B Nazanin" panose="00000400000000000000" pitchFamily="2" charset="-78"/>
              </a:rPr>
              <a:t>22.	تحلیل آماری گزارش‌های انجام یافته در خصوص کرونا(اسفند و فروردین)– ( 17 اردیبهشت 1399)</a:t>
            </a:r>
          </a:p>
          <a:p>
            <a:r>
              <a:rPr lang="fa-IR" dirty="0" smtClean="0">
                <a:cs typeface="B Nazanin" panose="00000400000000000000" pitchFamily="2" charset="-78"/>
              </a:rPr>
              <a:t>23.	رصد اخبار و مطالب مرتبط باکرونا و تمدید قرار داد منازل و واحدهای تجاری (20 اردیبهشت 1399) </a:t>
            </a:r>
          </a:p>
          <a:p>
            <a:r>
              <a:rPr lang="fa-IR" dirty="0" smtClean="0">
                <a:cs typeface="B Nazanin" panose="00000400000000000000" pitchFamily="2" charset="-78"/>
              </a:rPr>
              <a:t>24.	رصد اخبار و مطالب مرتبط باافزایش بیماری کرونا در استان خوزستان (22 اردیبهشت 1399) </a:t>
            </a:r>
          </a:p>
          <a:p>
            <a:r>
              <a:rPr lang="fa-IR" dirty="0" smtClean="0">
                <a:cs typeface="B Nazanin" panose="00000400000000000000" pitchFamily="2" charset="-78"/>
              </a:rPr>
              <a:t>25.	رصد اخبار و مطالب مرتبط باافزایش شاخص بورس (گزارش دوم: 23 اردیبهشت 1399)</a:t>
            </a:r>
          </a:p>
        </p:txBody>
      </p:sp>
    </p:spTree>
    <p:extLst>
      <p:ext uri="{BB962C8B-B14F-4D97-AF65-F5344CB8AC3E}">
        <p14:creationId xmlns:p14="http://schemas.microsoft.com/office/powerpoint/2010/main" xmlns="" val="4128582145"/>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18729" y="860153"/>
            <a:ext cx="8208912" cy="5078313"/>
          </a:xfrm>
          <a:prstGeom prst="rect">
            <a:avLst/>
          </a:prstGeom>
        </p:spPr>
        <p:txBody>
          <a:bodyPr wrap="square">
            <a:spAutoFit/>
          </a:bodyPr>
          <a:lstStyle/>
          <a:p>
            <a:r>
              <a:rPr lang="fa-IR" dirty="0" smtClean="0">
                <a:cs typeface="B Nazanin" panose="00000400000000000000" pitchFamily="2" charset="-78"/>
              </a:rPr>
              <a:t>26.	رصد اخبار رسانه‌ها در زمینه ابعاد سیاسی و بین المللی پسا کرونا (23 اردیبهشت 1399) </a:t>
            </a:r>
          </a:p>
          <a:p>
            <a:r>
              <a:rPr lang="fa-IR" dirty="0" smtClean="0">
                <a:cs typeface="B Nazanin" panose="00000400000000000000" pitchFamily="2" charset="-78"/>
              </a:rPr>
              <a:t>27.	رصد اخبار رسانه‌ها در زمینه ابعاد فرهنگی و اجتماعی پسا کرونا ( 24 اردیبهشت 1399) </a:t>
            </a:r>
          </a:p>
          <a:p>
            <a:r>
              <a:rPr lang="fa-IR" dirty="0" smtClean="0">
                <a:cs typeface="B Nazanin" panose="00000400000000000000" pitchFamily="2" charset="-78"/>
              </a:rPr>
              <a:t>28.	تاثیر کرونا ویروس بر زندگی کودکان (28 اردیبهشت 1399) </a:t>
            </a:r>
          </a:p>
          <a:p>
            <a:r>
              <a:rPr lang="fa-IR" dirty="0" smtClean="0">
                <a:cs typeface="B Nazanin" panose="00000400000000000000" pitchFamily="2" charset="-78"/>
              </a:rPr>
              <a:t>29.	رصد اخبار رسانه ها در زمینه ابعاد دینی و مذهبی پسا کرونا (29 اردیبهشت 1399) </a:t>
            </a:r>
          </a:p>
          <a:p>
            <a:r>
              <a:rPr lang="fa-IR" dirty="0" smtClean="0">
                <a:cs typeface="B Nazanin" panose="00000400000000000000" pitchFamily="2" charset="-78"/>
              </a:rPr>
              <a:t>30.	رصد خبرگزاری‌ها، پایگاه‌های خبری، روزنامه‌ها و رسانه‌های معاند در زمینه پیامدهای روحی و روانی پساکرونا   (31 اردیبهشت 1399) </a:t>
            </a:r>
          </a:p>
          <a:p>
            <a:r>
              <a:rPr lang="fa-IR" dirty="0" smtClean="0">
                <a:cs typeface="B Nazanin" panose="00000400000000000000" pitchFamily="2" charset="-78"/>
              </a:rPr>
              <a:t>31.	 رصد اخبار رسانه ها در زمینه ارسال سوخت ایران به کشور ونزوئلا (3 خرداد 1399) </a:t>
            </a:r>
          </a:p>
          <a:p>
            <a:r>
              <a:rPr lang="fa-IR" dirty="0" smtClean="0">
                <a:cs typeface="B Nazanin" panose="00000400000000000000" pitchFamily="2" charset="-78"/>
              </a:rPr>
              <a:t>32.	جمع‌بندی و تحلیل گزارش‌های مربوط به کرونا ویروس( 18 گزارش منتشر شده در اردیبهشت)، (خرداد 1399) </a:t>
            </a:r>
          </a:p>
          <a:p>
            <a:r>
              <a:rPr lang="fa-IR" dirty="0" smtClean="0">
                <a:cs typeface="B Nazanin" panose="00000400000000000000" pitchFamily="2" charset="-78"/>
              </a:rPr>
              <a:t>33.	رصد اخبار رسانه‌ها:شایعات اخیر در حوزه کرونا ( خرداد 1399)  </a:t>
            </a:r>
          </a:p>
          <a:p>
            <a:r>
              <a:rPr lang="fa-IR" dirty="0" smtClean="0">
                <a:cs typeface="B Nazanin" panose="00000400000000000000" pitchFamily="2" charset="-78"/>
              </a:rPr>
              <a:t>34.	رصد اخبار رسانه‌ها: مسائل و آسیب‌های اجتماعی در زمینه کرونا ( تیر 1399)</a:t>
            </a:r>
          </a:p>
          <a:p>
            <a:r>
              <a:rPr lang="fa-IR" dirty="0" smtClean="0">
                <a:cs typeface="B Nazanin" panose="00000400000000000000" pitchFamily="2" charset="-78"/>
              </a:rPr>
              <a:t>35.	رصد اخبار رسانه ها در زمینه افزایش قیمت مرغ و آینده صنعت مرغداری (8 تیر 1399)</a:t>
            </a:r>
          </a:p>
          <a:p>
            <a:r>
              <a:rPr lang="fa-IR" dirty="0" smtClean="0">
                <a:cs typeface="B Nazanin" panose="00000400000000000000" pitchFamily="2" charset="-78"/>
              </a:rPr>
              <a:t>36.	بازنمایی کرونا ویروس در مطبوعات شهرستان‌ها (تیر 1399)</a:t>
            </a:r>
          </a:p>
          <a:p>
            <a:r>
              <a:rPr lang="fa-IR" dirty="0" smtClean="0">
                <a:cs typeface="B Nazanin" panose="00000400000000000000" pitchFamily="2" charset="-78"/>
              </a:rPr>
              <a:t>37.	رصد اخبار رسانه‌ها در خصوص تعرض جنگنده آمریکایی به هواپیمایی ماهان (5 مرداد 1399)</a:t>
            </a:r>
          </a:p>
          <a:p>
            <a:r>
              <a:rPr lang="fa-IR" dirty="0" smtClean="0">
                <a:cs typeface="B Nazanin" panose="00000400000000000000" pitchFamily="2" charset="-78"/>
              </a:rPr>
              <a:t>38.	تهیه جداول مربوط به رصد اجرایی شدن مصوبه‌های ستاد خبری کمیته اطلاع رسانی و مدیریت جو روانی ستاد ملی مقابله با کرونا (مرداد 1399)</a:t>
            </a:r>
          </a:p>
          <a:p>
            <a:r>
              <a:rPr lang="fa-IR" dirty="0" smtClean="0">
                <a:cs typeface="B Nazanin" panose="00000400000000000000" pitchFamily="2" charset="-78"/>
              </a:rPr>
              <a:t>39.	بررسی تیترهای اول صفحه اول روزنامه جهان صنعت (22 مرداد 1399) </a:t>
            </a:r>
          </a:p>
          <a:p>
            <a:r>
              <a:rPr lang="fa-IR" dirty="0" smtClean="0">
                <a:cs typeface="B Nazanin" panose="00000400000000000000" pitchFamily="2" charset="-78"/>
              </a:rPr>
              <a:t>40.	بازنمایی جهش تولید در روزنامه‌ها، خبرگزاری‌ها و پایگاه‌های خبری و تحلیلی (مرداد 1399) </a:t>
            </a:r>
            <a:endParaRPr lang="fa-IR" dirty="0">
              <a:cs typeface="B Nazanin" panose="00000400000000000000" pitchFamily="2" charset="-78"/>
            </a:endParaRPr>
          </a:p>
        </p:txBody>
      </p:sp>
    </p:spTree>
    <p:extLst>
      <p:ext uri="{BB962C8B-B14F-4D97-AF65-F5344CB8AC3E}">
        <p14:creationId xmlns:p14="http://schemas.microsoft.com/office/powerpoint/2010/main" xmlns="" val="293016061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1228</Words>
  <Application>Microsoft Office PowerPoint</Application>
  <PresentationFormat>On-screen Show (4:3)</PresentationFormat>
  <Paragraphs>222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Elahe Ardalani</dc:creator>
  <cp:lastModifiedBy>Mehrdad Amirrezai</cp:lastModifiedBy>
  <cp:revision>30</cp:revision>
  <dcterms:created xsi:type="dcterms:W3CDTF">2021-04-14T06:30:35Z</dcterms:created>
  <dcterms:modified xsi:type="dcterms:W3CDTF">2021-04-25T06:46:06Z</dcterms:modified>
</cp:coreProperties>
</file>